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8"/>
  </p:notesMasterIdLst>
  <p:sldIdLst>
    <p:sldId id="305" r:id="rId2"/>
    <p:sldId id="306" r:id="rId3"/>
    <p:sldId id="521" r:id="rId4"/>
    <p:sldId id="487" r:id="rId5"/>
    <p:sldId id="364" r:id="rId6"/>
    <p:sldId id="493" r:id="rId7"/>
    <p:sldId id="366" r:id="rId8"/>
    <p:sldId id="477" r:id="rId9"/>
    <p:sldId id="513" r:id="rId10"/>
    <p:sldId id="515" r:id="rId11"/>
    <p:sldId id="516" r:id="rId12"/>
    <p:sldId id="517" r:id="rId13"/>
    <p:sldId id="518" r:id="rId14"/>
    <p:sldId id="479" r:id="rId15"/>
    <p:sldId id="481" r:id="rId16"/>
    <p:sldId id="464" r:id="rId17"/>
    <p:sldId id="465" r:id="rId18"/>
    <p:sldId id="466" r:id="rId19"/>
    <p:sldId id="467" r:id="rId20"/>
    <p:sldId id="468" r:id="rId21"/>
    <p:sldId id="469" r:id="rId22"/>
    <p:sldId id="519" r:id="rId23"/>
    <p:sldId id="474" r:id="rId24"/>
    <p:sldId id="520" r:id="rId25"/>
    <p:sldId id="522" r:id="rId26"/>
    <p:sldId id="482" r:id="rId27"/>
    <p:sldId id="483" r:id="rId28"/>
    <p:sldId id="484" r:id="rId29"/>
    <p:sldId id="494" r:id="rId30"/>
    <p:sldId id="485" r:id="rId31"/>
    <p:sldId id="523" r:id="rId32"/>
    <p:sldId id="488" r:id="rId33"/>
    <p:sldId id="489" r:id="rId34"/>
    <p:sldId id="490" r:id="rId35"/>
    <p:sldId id="491" r:id="rId36"/>
    <p:sldId id="370" r:id="rId37"/>
    <p:sldId id="316" r:id="rId38"/>
    <p:sldId id="308" r:id="rId39"/>
    <p:sldId id="403" r:id="rId40"/>
    <p:sldId id="437" r:id="rId41"/>
    <p:sldId id="438" r:id="rId42"/>
    <p:sldId id="369" r:id="rId43"/>
    <p:sldId id="335" r:id="rId44"/>
    <p:sldId id="334" r:id="rId45"/>
    <p:sldId id="424" r:id="rId46"/>
    <p:sldId id="439" r:id="rId47"/>
    <p:sldId id="434" r:id="rId48"/>
    <p:sldId id="528" r:id="rId49"/>
    <p:sldId id="381" r:id="rId50"/>
    <p:sldId id="529" r:id="rId51"/>
    <p:sldId id="524" r:id="rId52"/>
    <p:sldId id="525" r:id="rId53"/>
    <p:sldId id="526" r:id="rId54"/>
    <p:sldId id="527" r:id="rId55"/>
    <p:sldId id="463" r:id="rId56"/>
    <p:sldId id="530" r:id="rId57"/>
    <p:sldId id="452" r:id="rId58"/>
    <p:sldId id="453" r:id="rId59"/>
    <p:sldId id="454" r:id="rId60"/>
    <p:sldId id="455" r:id="rId61"/>
    <p:sldId id="456" r:id="rId62"/>
    <p:sldId id="458" r:id="rId63"/>
    <p:sldId id="459" r:id="rId64"/>
    <p:sldId id="495" r:id="rId65"/>
    <p:sldId id="496" r:id="rId66"/>
    <p:sldId id="497" r:id="rId67"/>
    <p:sldId id="500" r:id="rId68"/>
    <p:sldId id="499" r:id="rId69"/>
    <p:sldId id="501" r:id="rId70"/>
    <p:sldId id="502" r:id="rId71"/>
    <p:sldId id="503" r:id="rId72"/>
    <p:sldId id="504" r:id="rId73"/>
    <p:sldId id="505" r:id="rId74"/>
    <p:sldId id="506" r:id="rId75"/>
    <p:sldId id="507" r:id="rId76"/>
    <p:sldId id="404" r:id="rId77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864" userDrawn="1">
          <p15:clr>
            <a:srgbClr val="A4A3A4"/>
          </p15:clr>
        </p15:guide>
        <p15:guide id="2" pos="5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DE00"/>
    <a:srgbClr val="FFFFFF"/>
    <a:srgbClr val="EB2938"/>
    <a:srgbClr val="0017A8"/>
    <a:srgbClr val="E01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13" autoAdjust="0"/>
    <p:restoredTop sz="98543" autoAdjust="0"/>
  </p:normalViewPr>
  <p:slideViewPr>
    <p:cSldViewPr snapToGrid="0">
      <p:cViewPr>
        <p:scale>
          <a:sx n="120" d="100"/>
          <a:sy n="120" d="100"/>
        </p:scale>
        <p:origin x="-3294" y="-1116"/>
      </p:cViewPr>
      <p:guideLst>
        <p:guide orient="horz" pos="735"/>
        <p:guide pos="57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3C570E5-FEED-42B7-8FD7-CDA23010655D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F7533F8-595B-4AC5-B27D-8E1A5F1C4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40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80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82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82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82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82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82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82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82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82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19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82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82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19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another strike, the gamma weighting surface will be shifted producing another average and another Break-Even </a:t>
            </a:r>
            <a:r>
              <a:rPr lang="en-US" dirty="0" err="1" smtClean="0"/>
              <a:t>vol</a:t>
            </a:r>
            <a:endParaRPr lang="en-US" dirty="0" smtClean="0"/>
          </a:p>
          <a:p>
            <a:r>
              <a:rPr lang="en-US" dirty="0" smtClean="0"/>
              <a:t>Gammas corresponding to a lower strike </a:t>
            </a:r>
          </a:p>
          <a:p>
            <a:pPr lvl="1"/>
            <a:r>
              <a:rPr lang="en-US" dirty="0" smtClean="0"/>
              <a:t>will be shifted to the right of the graph </a:t>
            </a:r>
          </a:p>
          <a:p>
            <a:pPr lvl="1"/>
            <a:r>
              <a:rPr lang="en-US" dirty="0" smtClean="0"/>
              <a:t>will weight more the large return</a:t>
            </a:r>
          </a:p>
          <a:p>
            <a:pPr lvl="1"/>
            <a:r>
              <a:rPr lang="en-US" dirty="0" smtClean="0"/>
              <a:t>hence give a higher estimate for the associated Break-Even </a:t>
            </a:r>
            <a:r>
              <a:rPr lang="en-US" dirty="0" err="1" smtClean="0"/>
              <a:t>vol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395DA-C7A5-49CA-A3BB-195974798B2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28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another strike, the gamma weighting surface will be shifted producing another average and another Break-Even </a:t>
            </a:r>
            <a:r>
              <a:rPr lang="en-US" dirty="0" err="1" smtClean="0"/>
              <a:t>vol</a:t>
            </a:r>
            <a:endParaRPr lang="en-US" dirty="0" smtClean="0"/>
          </a:p>
          <a:p>
            <a:r>
              <a:rPr lang="en-US" dirty="0" smtClean="0"/>
              <a:t>Gammas corresponding to a lower strike </a:t>
            </a:r>
          </a:p>
          <a:p>
            <a:pPr lvl="1"/>
            <a:r>
              <a:rPr lang="en-US" dirty="0" smtClean="0"/>
              <a:t>will be shifted to the right of the graph </a:t>
            </a:r>
          </a:p>
          <a:p>
            <a:pPr lvl="1"/>
            <a:r>
              <a:rPr lang="en-US" dirty="0" smtClean="0"/>
              <a:t>will weight more the large return</a:t>
            </a:r>
          </a:p>
          <a:p>
            <a:pPr lvl="1"/>
            <a:r>
              <a:rPr lang="en-US" dirty="0" smtClean="0"/>
              <a:t>hence give a higher estimate for the associated Break-Even </a:t>
            </a:r>
            <a:r>
              <a:rPr lang="en-US" dirty="0" err="1" smtClean="0"/>
              <a:t>vol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395DA-C7A5-49CA-A3BB-195974798B2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28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82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19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82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19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98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80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98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19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533F8-595B-4AC5-B27D-8E1A5F1C457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8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5547" y="22874"/>
            <a:ext cx="6346728" cy="2259623"/>
          </a:xfrm>
        </p:spPr>
        <p:txBody>
          <a:bodyPr anchor="b"/>
          <a:lstStyle>
            <a:lvl1pPr algn="l">
              <a:lnSpc>
                <a:spcPts val="3975"/>
              </a:lnSpc>
              <a:defRPr sz="45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1481" y="2210386"/>
            <a:ext cx="6346728" cy="1445456"/>
          </a:xfrm>
        </p:spPr>
        <p:txBody>
          <a:bodyPr>
            <a:normAutofit/>
          </a:bodyPr>
          <a:lstStyle>
            <a:lvl1pPr marL="0" indent="0" algn="l">
              <a:lnSpc>
                <a:spcPts val="2775"/>
              </a:lnSpc>
              <a:buNone/>
              <a:defRPr sz="2700">
                <a:solidFill>
                  <a:srgbClr val="F8F8F8"/>
                </a:solidFill>
              </a:defRPr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35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1481" y="3482028"/>
            <a:ext cx="4711446" cy="68897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758" y="6431521"/>
            <a:ext cx="1455538" cy="293699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1390" y="6232003"/>
            <a:ext cx="8904224" cy="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0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pictur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89560" y="6356365"/>
            <a:ext cx="2057400" cy="365125"/>
          </a:xfrm>
        </p:spPr>
        <p:txBody>
          <a:bodyPr/>
          <a:lstStyle/>
          <a:p>
            <a:fld id="{E5F98FD7-2772-4994-946B-4E1C964848FE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25438" y="1165014"/>
            <a:ext cx="2606605" cy="1719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25437" y="2904914"/>
            <a:ext cx="2602159" cy="38735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193326" y="1165014"/>
            <a:ext cx="2606605" cy="1719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193325" y="2904914"/>
            <a:ext cx="2602159" cy="38735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05799" y="1165014"/>
            <a:ext cx="2606605" cy="1719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005798" y="2904914"/>
            <a:ext cx="2602159" cy="38735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25438" y="3692321"/>
            <a:ext cx="2606605" cy="1719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325437" y="5432221"/>
            <a:ext cx="2602159" cy="38735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3193326" y="3692321"/>
            <a:ext cx="2606605" cy="1719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3193325" y="5432221"/>
            <a:ext cx="2602159" cy="38735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6005799" y="3692321"/>
            <a:ext cx="2606605" cy="1719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6005798" y="5432221"/>
            <a:ext cx="2602159" cy="38735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6187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360" y="1609344"/>
            <a:ext cx="8514413" cy="2050473"/>
          </a:xfrm>
        </p:spPr>
        <p:txBody>
          <a:bodyPr anchor="b"/>
          <a:lstStyle>
            <a:lvl1pPr>
              <a:lnSpc>
                <a:spcPts val="3975"/>
              </a:lnSpc>
              <a:defRPr sz="45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9445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00953" y="3583131"/>
            <a:ext cx="1828800" cy="179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2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4743" y="3583131"/>
            <a:ext cx="838925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179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BG_Gradients-1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360" y="1609344"/>
            <a:ext cx="8514413" cy="2050473"/>
          </a:xfrm>
        </p:spPr>
        <p:txBody>
          <a:bodyPr anchor="b"/>
          <a:lstStyle>
            <a:lvl1pPr>
              <a:lnSpc>
                <a:spcPts val="3975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9445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00953" y="3583131"/>
            <a:ext cx="1828800" cy="1798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2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4743" y="3583131"/>
            <a:ext cx="838925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772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89445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8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Bruno Dupire, Bloomberg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2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799306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288" y="1412875"/>
            <a:ext cx="4064000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1688" y="1412875"/>
            <a:ext cx="4064000" cy="2408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1688" y="3973513"/>
            <a:ext cx="4064000" cy="2408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Bruno Dupire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909F4-5C4A-4433-9B31-69264AE7B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44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Yello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365141"/>
            <a:ext cx="8189595" cy="354388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9445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5438" y="1166813"/>
            <a:ext cx="6432804" cy="435254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400"/>
            </a:lvl1pPr>
            <a:lvl2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2pPr>
            <a:lvl3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02492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9445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25438" y="1166813"/>
            <a:ext cx="6437376" cy="4352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9445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5438" y="1166813"/>
            <a:ext cx="6437376" cy="4352544"/>
          </a:xfrm>
        </p:spPr>
        <p:txBody>
          <a:bodyPr>
            <a:normAutofit/>
          </a:bodyPr>
          <a:lstStyle>
            <a:lvl1pPr>
              <a:defRPr sz="2400"/>
            </a:lvl1pPr>
            <a:lvl2pPr marL="340614" indent="-342900">
              <a:buFont typeface="+mj-lt"/>
              <a:buAutoNum type="arabicPeriod"/>
              <a:defRPr sz="2000"/>
            </a:lvl2pPr>
            <a:lvl3pPr>
              <a:buFont typeface="+mj-lt"/>
              <a:buAutoNum type="alphaLcPeriod"/>
              <a:defRPr sz="1800"/>
            </a:lvl3pPr>
            <a:lvl4pPr marL="861822" indent="-285750">
              <a:buFont typeface="+mj-lt"/>
              <a:buAutoNum type="romanUcPeriod"/>
              <a:defRPr sz="1600"/>
            </a:lvl4pPr>
            <a:lvl5pPr marL="1145286" indent="-285750">
              <a:buFont typeface="+mj-lt"/>
              <a:buAutoNum type="romanLcPeriod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40797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2828942" y="1166813"/>
            <a:ext cx="5686089" cy="435254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9445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5438" y="1166813"/>
            <a:ext cx="2392362" cy="43525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 baseline="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94363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bullets -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9445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325757" y="1151605"/>
            <a:ext cx="5646890" cy="43525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100763" y="1151605"/>
            <a:ext cx="2395728" cy="435292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37170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9445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100763" y="1166813"/>
            <a:ext cx="2395728" cy="435292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25438" y="1166813"/>
            <a:ext cx="5650992" cy="4352925"/>
          </a:xfrm>
          <a:noFill/>
          <a:ln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92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ullets -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9445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100763" y="725557"/>
            <a:ext cx="2395728" cy="435292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25438" y="725557"/>
            <a:ext cx="5640387" cy="55046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83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9445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325438" y="1166813"/>
            <a:ext cx="8189595" cy="435254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757" y="365140"/>
            <a:ext cx="8189595" cy="3571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390" y="1166317"/>
            <a:ext cx="64373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1390" y="6232003"/>
            <a:ext cx="8904224" cy="80158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 userDrawn="1">
            <p:ph type="sldNum" sz="quarter" idx="4"/>
          </p:nvPr>
        </p:nvSpPr>
        <p:spPr>
          <a:xfrm>
            <a:off x="6990484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98FD7-2772-4994-946B-4E1C964848FE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25758" y="6431521"/>
            <a:ext cx="1455538" cy="29369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27993" y="722243"/>
            <a:ext cx="618710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13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8" r:id="rId3"/>
    <p:sldLayoutId id="2147483693" r:id="rId4"/>
    <p:sldLayoutId id="2147483677" r:id="rId5"/>
    <p:sldLayoutId id="2147483688" r:id="rId6"/>
    <p:sldLayoutId id="2147483692" r:id="rId7"/>
    <p:sldLayoutId id="2147483690" r:id="rId8"/>
    <p:sldLayoutId id="2147483689" r:id="rId9"/>
    <p:sldLayoutId id="2147483691" r:id="rId10"/>
    <p:sldLayoutId id="2147483679" r:id="rId11"/>
    <p:sldLayoutId id="2147483694" r:id="rId12"/>
    <p:sldLayoutId id="2147483682" r:id="rId13"/>
    <p:sldLayoutId id="2147483695" r:id="rId14"/>
    <p:sldLayoutId id="2147483696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15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None/>
        <a:defRPr sz="2400" kern="1200">
          <a:solidFill>
            <a:srgbClr val="F8F8F8"/>
          </a:solidFill>
          <a:latin typeface="+mn-lt"/>
          <a:ea typeface="+mn-ea"/>
          <a:cs typeface="+mn-cs"/>
        </a:defRPr>
      </a:lvl1pPr>
      <a:lvl2pPr marL="283464" indent="-285750" algn="l" defTabSz="685715" rtl="0" eaLnBrk="1" latinLnBrk="0" hangingPunct="1">
        <a:lnSpc>
          <a:spcPct val="150000"/>
        </a:lnSpc>
        <a:spcBef>
          <a:spcPts val="375"/>
        </a:spcBef>
        <a:buClr>
          <a:schemeClr val="accent1"/>
        </a:buClr>
        <a:buFont typeface="Calibri" panose="020F0502020204030204" pitchFamily="34" charset="0"/>
        <a:buChar char="●"/>
        <a:defRPr sz="2000" kern="1200" baseline="0">
          <a:solidFill>
            <a:srgbClr val="F8F8F8"/>
          </a:solidFill>
          <a:latin typeface="+mn-lt"/>
          <a:ea typeface="+mn-ea"/>
          <a:cs typeface="+mn-cs"/>
        </a:defRPr>
      </a:lvl2pPr>
      <a:lvl3pPr marL="576072" indent="-228600" algn="l" defTabSz="685715" rtl="0" eaLnBrk="1" latinLnBrk="0" hangingPunct="1">
        <a:lnSpc>
          <a:spcPct val="15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−"/>
        <a:defRPr sz="1800" kern="1200">
          <a:solidFill>
            <a:srgbClr val="F8F8F8"/>
          </a:solidFill>
          <a:latin typeface="+mn-lt"/>
          <a:ea typeface="+mn-ea"/>
          <a:cs typeface="+mn-cs"/>
        </a:defRPr>
      </a:lvl3pPr>
      <a:lvl4pPr marL="804672" indent="-228600" algn="l" defTabSz="685715" rtl="0" eaLnBrk="1" latinLnBrk="0" hangingPunct="1">
        <a:lnSpc>
          <a:spcPct val="15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rgbClr val="F8F8F8"/>
          </a:solidFill>
          <a:latin typeface="+mn-lt"/>
          <a:ea typeface="+mn-ea"/>
          <a:cs typeface="+mn-cs"/>
        </a:defRPr>
      </a:lvl4pPr>
      <a:lvl5pPr marL="1143000" indent="-283464" algn="l" defTabSz="685715" rtl="0" eaLnBrk="1" latinLnBrk="0" hangingPunct="1">
        <a:lnSpc>
          <a:spcPct val="15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-"/>
        <a:defRPr sz="1400" kern="1200">
          <a:solidFill>
            <a:srgbClr val="F8F8F8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hdphoto" Target="../media/hdphoto1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microsoft.com/office/2007/relationships/hdphoto" Target="../media/hdphoto11.wdp"/><Relationship Id="rId10" Type="http://schemas.openxmlformats.org/officeDocument/2006/relationships/image" Target="../media/image710.png"/><Relationship Id="rId4" Type="http://schemas.openxmlformats.org/officeDocument/2006/relationships/image" Target="../media/image49.png"/><Relationship Id="rId9" Type="http://schemas.openxmlformats.org/officeDocument/2006/relationships/image" Target="../media/image70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550524"/>
            <a:ext cx="7795260" cy="2259623"/>
          </a:xfrm>
        </p:spPr>
        <p:txBody>
          <a:bodyPr anchor="ctr"/>
          <a:lstStyle/>
          <a:p>
            <a:pPr algn="ctr"/>
            <a:r>
              <a:rPr lang="en-US" dirty="0" smtClean="0"/>
              <a:t>The volatility surface</a:t>
            </a:r>
            <a:br>
              <a:rPr lang="en-US" dirty="0" smtClean="0"/>
            </a:br>
            <a:r>
              <a:rPr lang="en-US" dirty="0" smtClean="0"/>
              <a:t>a practitioner’s tools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776" y="3507691"/>
            <a:ext cx="6346728" cy="144545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Bruno </a:t>
            </a:r>
            <a:r>
              <a:rPr lang="en-US" dirty="0" err="1" smtClean="0">
                <a:solidFill>
                  <a:schemeClr val="accent3"/>
                </a:solidFill>
              </a:rPr>
              <a:t>Dupire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/>
            <a:r>
              <a:rPr lang="en-US" dirty="0" smtClean="0">
                <a:solidFill>
                  <a:schemeClr val="accent3"/>
                </a:solidFill>
              </a:rPr>
              <a:t>Head of Quantitative Research</a:t>
            </a:r>
          </a:p>
          <a:p>
            <a:pPr algn="ctr"/>
            <a:r>
              <a:rPr lang="en-US" dirty="0" smtClean="0">
                <a:solidFill>
                  <a:schemeClr val="accent3"/>
                </a:solidFill>
              </a:rPr>
              <a:t>Bloomberg LP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4664"/>
            <a:ext cx="7315200" cy="585052"/>
          </a:xfrm>
        </p:spPr>
        <p:txBody>
          <a:bodyPr/>
          <a:lstStyle/>
          <a:p>
            <a:r>
              <a:rPr lang="en-US" dirty="0" smtClean="0"/>
              <a:t>… but Fast enough</a:t>
            </a:r>
            <a:endParaRPr lang="en-US" dirty="0" smtClean="0"/>
          </a:p>
        </p:txBody>
      </p:sp>
      <p:sp>
        <p:nvSpPr>
          <p:cNvPr id="131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2838" y="1152939"/>
            <a:ext cx="7641203" cy="4452731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None/>
            </a:pPr>
            <a:r>
              <a:rPr lang="en-US" sz="2800" dirty="0" smtClean="0"/>
              <a:t>Frequently implied </a:t>
            </a:r>
            <a:r>
              <a:rPr lang="en-US" sz="2800" dirty="0" err="1" smtClean="0"/>
              <a:t>vols</a:t>
            </a:r>
            <a:r>
              <a:rPr lang="en-US" sz="2800" dirty="0" smtClean="0"/>
              <a:t> converge to a finite limit for far OTM strikes due to</a:t>
            </a:r>
          </a:p>
          <a:p>
            <a:pPr marL="457200" indent="-457200">
              <a:buFontTx/>
              <a:buChar char="-"/>
            </a:pPr>
            <a:r>
              <a:rPr lang="en-US" sz="2800" dirty="0" smtClean="0"/>
              <a:t>Choice of parametric extrapolation</a:t>
            </a:r>
          </a:p>
          <a:p>
            <a:pPr marL="457200" indent="-457200">
              <a:buFontTx/>
              <a:buChar char="-"/>
            </a:pPr>
            <a:r>
              <a:rPr lang="en-US" sz="2800" dirty="0" smtClean="0"/>
              <a:t>Quotes in delta space for FX</a:t>
            </a:r>
          </a:p>
          <a:p>
            <a:pPr marL="457200" indent="-457200">
              <a:buFontTx/>
              <a:buChar char="-"/>
            </a:pPr>
            <a:r>
              <a:rPr lang="en-US" sz="2800" dirty="0" smtClean="0"/>
              <a:t>RN density as mix of </a:t>
            </a:r>
            <a:r>
              <a:rPr lang="en-US" sz="2800" dirty="0" err="1" smtClean="0"/>
              <a:t>LogNormals</a:t>
            </a:r>
            <a:endParaRPr lang="en-US" sz="2800" dirty="0" smtClean="0"/>
          </a:p>
          <a:p>
            <a:pPr marL="457200" indent="-457200">
              <a:buFontTx/>
              <a:buChar char="-"/>
            </a:pPr>
            <a:endParaRPr lang="en-US" sz="2800" dirty="0"/>
          </a:p>
          <a:p>
            <a:r>
              <a:rPr lang="en-US" sz="2800" dirty="0" smtClean="0"/>
              <a:t>Problematic because of</a:t>
            </a:r>
          </a:p>
          <a:p>
            <a:pPr marL="457200" indent="-457200">
              <a:buFontTx/>
              <a:buChar char="-"/>
            </a:pPr>
            <a:r>
              <a:rPr lang="en-US" sz="2800" dirty="0" smtClean="0"/>
              <a:t>Thin tails</a:t>
            </a:r>
          </a:p>
          <a:p>
            <a:pPr marL="457200" indent="-457200">
              <a:buFontTx/>
              <a:buChar char="-"/>
            </a:pPr>
            <a:r>
              <a:rPr lang="en-US" sz="2800" dirty="0" smtClean="0"/>
              <a:t>Dynamics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739301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9" y="241006"/>
            <a:ext cx="8189595" cy="478524"/>
          </a:xfrm>
        </p:spPr>
        <p:txBody>
          <a:bodyPr/>
          <a:lstStyle/>
          <a:p>
            <a:r>
              <a:rPr lang="en-US" dirty="0" smtClean="0"/>
              <a:t>FX options are quoted in Delta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11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1A1A1A"/>
              </a:clrFrom>
              <a:clrTo>
                <a:srgbClr val="1A1A1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2" y="1097280"/>
            <a:ext cx="540623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6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9" y="241006"/>
            <a:ext cx="8189595" cy="478524"/>
          </a:xfrm>
        </p:spPr>
        <p:txBody>
          <a:bodyPr/>
          <a:lstStyle/>
          <a:p>
            <a:r>
              <a:rPr lang="en-US" dirty="0"/>
              <a:t>FX options are quoted in Delta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12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1A1A1A"/>
              </a:clrFrom>
              <a:clrTo>
                <a:srgbClr val="1A1A1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1097280"/>
            <a:ext cx="540623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9" y="241006"/>
            <a:ext cx="8189595" cy="478524"/>
          </a:xfrm>
        </p:spPr>
        <p:txBody>
          <a:bodyPr/>
          <a:lstStyle/>
          <a:p>
            <a:r>
              <a:rPr lang="en-US" dirty="0" smtClean="0"/>
              <a:t>Flat far </a:t>
            </a:r>
            <a:r>
              <a:rPr lang="en-US" dirty="0" err="1" smtClean="0"/>
              <a:t>otm</a:t>
            </a:r>
            <a:r>
              <a:rPr lang="en-US" dirty="0" smtClean="0"/>
              <a:t> volatility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13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1A1A1A"/>
              </a:clrFrom>
              <a:clrTo>
                <a:srgbClr val="1A1A1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4" y="2311400"/>
            <a:ext cx="3912380" cy="335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1A1A1A"/>
              </a:clrFrom>
              <a:clrTo>
                <a:srgbClr val="1A1A1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75" y="2306192"/>
            <a:ext cx="3888928" cy="336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84885" y="1475263"/>
            <a:ext cx="456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3M Skew of EURUSD on Nov 11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9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Conditional behavior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652298" y="883413"/>
            <a:ext cx="7889557" cy="4352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15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rgbClr val="F8F8F8"/>
                </a:solidFill>
                <a:latin typeface="+mn-lt"/>
                <a:ea typeface="+mn-ea"/>
                <a:cs typeface="+mn-cs"/>
              </a:defRPr>
            </a:lvl1pPr>
            <a:lvl2pPr marL="283464" indent="-285750" algn="l" defTabSz="685715" rtl="0" eaLnBrk="1" latinLnBrk="0" hangingPunct="1">
              <a:lnSpc>
                <a:spcPct val="150000"/>
              </a:lnSpc>
              <a:spcBef>
                <a:spcPts val="375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800" kern="1200">
                <a:solidFill>
                  <a:srgbClr val="F8F8F8"/>
                </a:solidFill>
                <a:latin typeface="+mn-lt"/>
                <a:ea typeface="+mn-ea"/>
                <a:cs typeface="+mn-cs"/>
              </a:defRPr>
            </a:lvl2pPr>
            <a:lvl3pPr marL="576072" indent="-228600" algn="l" defTabSz="685715" rtl="0" eaLnBrk="1" latinLnBrk="0" hangingPunct="1">
              <a:lnSpc>
                <a:spcPct val="15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600" kern="1200">
                <a:solidFill>
                  <a:srgbClr val="F8F8F8"/>
                </a:solidFill>
                <a:latin typeface="+mn-lt"/>
                <a:ea typeface="+mn-ea"/>
                <a:cs typeface="+mn-cs"/>
              </a:defRPr>
            </a:lvl3pPr>
            <a:lvl4pPr marL="804672" indent="-228600" algn="l" defTabSz="685715" rtl="0" eaLnBrk="1" latinLnBrk="0" hangingPunct="1">
              <a:lnSpc>
                <a:spcPct val="15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rgbClr val="F8F8F8"/>
                </a:solidFill>
                <a:latin typeface="+mn-lt"/>
                <a:ea typeface="+mn-ea"/>
                <a:cs typeface="+mn-cs"/>
              </a:defRPr>
            </a:lvl4pPr>
            <a:lvl5pPr marL="1143000" indent="-283464" algn="l" defTabSz="685715" rtl="0" eaLnBrk="1" latinLnBrk="0" hangingPunct="1">
              <a:lnSpc>
                <a:spcPct val="15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-"/>
              <a:defRPr sz="1400" kern="1200">
                <a:solidFill>
                  <a:srgbClr val="F8F8F8"/>
                </a:solidFill>
                <a:latin typeface="+mn-lt"/>
                <a:ea typeface="+mn-ea"/>
                <a:cs typeface="+mn-cs"/>
              </a:defRPr>
            </a:lvl5pPr>
            <a:lvl6pPr marL="1885715" indent="-171430" algn="l" defTabSz="68571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73" indent="-171430" algn="l" defTabSz="68571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30" indent="-171430" algn="l" defTabSz="68571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89" indent="-171430" algn="l" defTabSz="68571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1000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84" y="1282147"/>
            <a:ext cx="7097656" cy="476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85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“Arbitrage” </a:t>
            </a:r>
            <a:r>
              <a:rPr lang="en-US" dirty="0"/>
              <a:t>Portfolio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7162800" cy="490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48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302" y="1336771"/>
            <a:ext cx="8492072" cy="2259623"/>
          </a:xfrm>
        </p:spPr>
        <p:txBody>
          <a:bodyPr anchor="ctr"/>
          <a:lstStyle/>
          <a:p>
            <a:pPr algn="ctr"/>
            <a:r>
              <a:rPr lang="en-US" sz="3200" dirty="0"/>
              <a:t>Deep </a:t>
            </a:r>
            <a:r>
              <a:rPr lang="en-US" sz="3200" dirty="0" err="1"/>
              <a:t>otm</a:t>
            </a:r>
            <a:r>
              <a:rPr lang="en-US" sz="3200" dirty="0"/>
              <a:t> implied </a:t>
            </a:r>
            <a:r>
              <a:rPr lang="en-US" sz="3200" dirty="0" smtClean="0"/>
              <a:t>variance</a:t>
            </a:r>
            <a:br>
              <a:rPr lang="en-US" sz="3200" dirty="0" smtClean="0"/>
            </a:br>
            <a:r>
              <a:rPr lang="en-US" sz="3200" dirty="0" smtClean="0"/>
              <a:t>can </a:t>
            </a:r>
            <a:r>
              <a:rPr lang="en-US" sz="3200" dirty="0"/>
              <a:t>never </a:t>
            </a:r>
            <a:r>
              <a:rPr lang="en-US" sz="3200" dirty="0" smtClean="0"/>
              <a:t>rise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32525" y="4296795"/>
            <a:ext cx="4711446" cy="76197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0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long </a:t>
            </a:r>
            <a:r>
              <a:rPr lang="en-US" dirty="0"/>
              <a:t>term rate can never fall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4"/>
              <p:cNvSpPr txBox="1">
                <a:spLocks/>
              </p:cNvSpPr>
              <p:nvPr/>
            </p:nvSpPr>
            <p:spPr>
              <a:xfrm>
                <a:off x="747714" y="1080460"/>
                <a:ext cx="7889557" cy="43525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715" rtl="0" eaLnBrk="1" latinLnBrk="0" hangingPunct="1">
                  <a:lnSpc>
                    <a:spcPct val="15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1pPr>
                <a:lvl2pPr marL="283464" indent="-28575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Calibri" panose="020F0502020204030204" pitchFamily="34" charset="0"/>
                  <a:buChar char="●"/>
                  <a:defRPr sz="18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2pPr>
                <a:lvl3pPr marL="576072" indent="-22860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−"/>
                  <a:defRPr sz="16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3pPr>
                <a:lvl4pPr marL="804672" indent="-22860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83464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-"/>
                  <a:defRPr sz="14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5pPr>
                <a:lvl6pPr marL="1885715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573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430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289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2000" b="1" dirty="0" smtClean="0"/>
                  <a:t>Dybvig, Ingersoll and Ross </a:t>
                </a:r>
                <a:r>
                  <a:rPr lang="en-US" sz="2000" dirty="0" smtClean="0"/>
                  <a:t>(1996): In an </a:t>
                </a:r>
                <a:r>
                  <a:rPr lang="en-US" sz="2000" b="1" dirty="0" smtClean="0"/>
                  <a:t>arbitrage-free</a:t>
                </a:r>
                <a:r>
                  <a:rPr lang="en-US" sz="2000" dirty="0" smtClean="0"/>
                  <a:t> world without transaction costs, Long Forward and Zero Rates can never fall! </a:t>
                </a:r>
              </a:p>
              <a:p>
                <a:pPr lvl="1">
                  <a:lnSpc>
                    <a:spcPct val="100000"/>
                  </a:lnSpc>
                  <a:spcBef>
                    <a:spcPts val="1200"/>
                  </a:spcBef>
                </a:pPr>
                <a:endParaRPr lang="en-US" sz="2000" dirty="0"/>
              </a:p>
              <a:p>
                <a:pPr lvl="1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2000" dirty="0" smtClean="0"/>
                  <a:t>Long Zero-Coupon rate at time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𝑡</m:t>
                    </m:r>
                  </m:oMath>
                </a14:m>
                <a:endParaRPr lang="en-US" sz="2000" dirty="0"/>
              </a:p>
              <a:p>
                <a:pPr marL="0" lvl="1" indent="0" algn="ctr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(</m:t>
                    </m:r>
                    <m:r>
                      <a:rPr lang="en-US" sz="2000" i="1">
                        <a:latin typeface="Cambria Math"/>
                      </a:rPr>
                      <m:t>𝑡</m:t>
                    </m:r>
                    <m:r>
                      <a:rPr lang="en-US" sz="2000" i="1">
                        <a:latin typeface="Cambria Math"/>
                      </a:rPr>
                      <m:t>)=</m:t>
                    </m:r>
                    <m:func>
                      <m:funcPr>
                        <m:ctrlPr>
                          <a:rPr lang="en-US" sz="2000" i="1"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𝑇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→ +∞</m:t>
                                </m:r>
                              </m:e>
                            </m:d>
                          </m:lim>
                        </m:limLow>
                      </m:fName>
                      <m:e>
                        <m:r>
                          <a:rPr lang="en-US" sz="2000" i="1">
                            <a:latin typeface="Cambria Math"/>
                          </a:rPr>
                          <m:t>𝑧</m:t>
                        </m:r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r>
                          <a:rPr lang="en-US" sz="2000" i="1">
                            <a:latin typeface="Cambria Math"/>
                          </a:rPr>
                          <m:t>𝑡</m:t>
                        </m:r>
                        <m:r>
                          <a:rPr lang="en-US" sz="2000" i="1">
                            <a:latin typeface="Cambria Math"/>
                          </a:rPr>
                          <m:t>, </m:t>
                        </m:r>
                        <m:r>
                          <a:rPr lang="en-US" sz="2000" i="1">
                            <a:latin typeface="Cambria Math"/>
                          </a:rPr>
                          <m:t>𝑇</m:t>
                        </m:r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 smtClean="0"/>
                  <a:t>   (if it exists)</a:t>
                </a:r>
              </a:p>
              <a:p>
                <a:pPr marL="0" lvl="1" indent="0" algn="ctr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endParaRPr lang="en-US" sz="2000" dirty="0"/>
              </a:p>
              <a:p>
                <a:pPr marL="171450" lvl="1" indent="-171450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2000" dirty="0" smtClean="0"/>
                  <a:t> Illustrative Example: The Perpetual Bond</a:t>
                </a:r>
              </a:p>
              <a:p>
                <a:pPr marL="464058" lvl="2" indent="-171450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2000" dirty="0" smtClean="0"/>
                  <a:t>Today’s yield curve is </a:t>
                </a:r>
                <a:r>
                  <a:rPr lang="en-US" sz="2000" b="1" dirty="0" smtClean="0"/>
                  <a:t>flat</a:t>
                </a:r>
                <a:r>
                  <a:rPr lang="en-US" sz="2000" dirty="0" smtClean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marL="464058" lvl="2" indent="-171450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2000" b="1" dirty="0" smtClean="0"/>
                  <a:t>Infinite</a:t>
                </a:r>
                <a:r>
                  <a:rPr lang="en-US" sz="2000" dirty="0" smtClean="0"/>
                  <a:t> stream of zero-coupon bonds with face value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/>
                                  </a:rPr>
                                  <m:t>𝑇</m:t>
                                </m:r>
                              </m:e>
                            </m:d>
                          </m:e>
                        </m:func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𝑇</m:t>
                        </m:r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r>
                          <a:rPr lang="en-US" sz="2000" i="1">
                            <a:latin typeface="Cambria Math"/>
                          </a:rPr>
                          <m:t>𝑇</m:t>
                        </m:r>
                        <m:r>
                          <a:rPr lang="en-US" sz="2000" i="1">
                            <a:latin typeface="Cambria Math"/>
                          </a:rPr>
                          <m:t>+1)</m:t>
                        </m:r>
                      </m:den>
                    </m:f>
                  </m:oMath>
                </a14:m>
                <a:endParaRPr lang="en-US" sz="2000" dirty="0" smtClean="0"/>
              </a:p>
            </p:txBody>
          </p:sp>
        </mc:Choice>
        <mc:Fallback>
          <p:sp>
            <p:nvSpPr>
              <p:cNvPr id="7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14" y="1080460"/>
                <a:ext cx="7889557" cy="4352544"/>
              </a:xfrm>
              <a:prstGeom prst="rect">
                <a:avLst/>
              </a:prstGeom>
              <a:blipFill rotWithShape="1">
                <a:blip r:embed="rId3"/>
                <a:stretch>
                  <a:fillRect l="-850" t="-560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018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325759" y="365142"/>
            <a:ext cx="8189595" cy="357103"/>
          </a:xfrm>
        </p:spPr>
        <p:txBody>
          <a:bodyPr>
            <a:noAutofit/>
          </a:bodyPr>
          <a:lstStyle/>
          <a:p>
            <a:r>
              <a:rPr lang="en-US" dirty="0" smtClean="0"/>
              <a:t>Perpetual bond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89445" y="6356366"/>
            <a:ext cx="2057400" cy="365125"/>
          </a:xfrm>
        </p:spPr>
        <p:txBody>
          <a:bodyPr/>
          <a:lstStyle/>
          <a:p>
            <a:fld id="{C3624402-938C-48F0-9212-F4D69B8E557D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4"/>
              <p:cNvSpPr txBox="1">
                <a:spLocks/>
              </p:cNvSpPr>
              <p:nvPr/>
            </p:nvSpPr>
            <p:spPr>
              <a:xfrm>
                <a:off x="5629276" y="1714289"/>
                <a:ext cx="3300413" cy="3962611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715" rtl="0" eaLnBrk="1" latinLnBrk="0" hangingPunct="1">
                  <a:lnSpc>
                    <a:spcPct val="15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1pPr>
                <a:lvl2pPr marL="283464" indent="-28575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Calibri" panose="020F0502020204030204" pitchFamily="34" charset="0"/>
                  <a:buChar char="●"/>
                  <a:defRPr sz="18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2pPr>
                <a:lvl3pPr marL="576072" indent="-22860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−"/>
                  <a:defRPr sz="16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3pPr>
                <a:lvl4pPr marL="804672" indent="-22860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83464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-"/>
                  <a:defRPr sz="14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5pPr>
                <a:lvl6pPr marL="1885715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573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430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289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1400" dirty="0" smtClean="0"/>
                  <a:t>Value today:</a:t>
                </a:r>
              </a:p>
              <a:p>
                <a:pPr marL="0" lvl="1" indent="0" algn="ctr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/>
                          </a:rPr>
                          <m:t>V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12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/>
                              </a:rPr>
                              <m:t>r</m:t>
                            </m:r>
                          </m:e>
                          <m:sub>
                            <m:r>
                              <a:rPr lang="en-US" sz="1200" b="0" i="0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200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sz="1200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200" b="0" i="1" smtClean="0">
                            <a:latin typeface="Cambria Math"/>
                          </a:rPr>
                          <m:t>𝑇</m:t>
                        </m:r>
                        <m:r>
                          <a:rPr lang="pt-BR" sz="1200" b="0" i="1" smtClean="0">
                            <a:latin typeface="Cambria Math"/>
                          </a:rPr>
                          <m:t>=</m:t>
                        </m:r>
                        <m:r>
                          <a:rPr lang="en-US" sz="1200" b="0" i="1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200" b="0" i="1" smtClean="0">
                            <a:latin typeface="Cambria Math"/>
                          </a:rPr>
                          <m:t>+∞</m:t>
                        </m:r>
                      </m:sup>
                      <m:e>
                        <m:f>
                          <m:fPr>
                            <m:ctrlPr>
                              <a:rPr lang="en-US" sz="12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2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1200" b="0" i="1" smtClean="0">
                                <a:latin typeface="Cambria Math"/>
                              </a:rPr>
                              <m:t>𝑇</m:t>
                            </m:r>
                            <m:r>
                              <a:rPr lang="en-US" sz="1200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sz="1200" b="0" i="1" smtClean="0">
                                <a:latin typeface="Cambria Math"/>
                              </a:rPr>
                              <m:t>𝑇</m:t>
                            </m:r>
                            <m:r>
                              <a:rPr lang="en-US" sz="1200" b="0" i="1" smtClean="0">
                                <a:latin typeface="Cambria Math"/>
                              </a:rPr>
                              <m:t>+1)</m:t>
                            </m:r>
                          </m:den>
                        </m:f>
                        <m:r>
                          <a:rPr lang="en-US" sz="1200" b="0" i="1" smtClean="0">
                            <a:latin typeface="Cambria Math"/>
                          </a:rPr>
                          <m:t>=1</m:t>
                        </m:r>
                      </m:e>
                    </m:nary>
                  </m:oMath>
                </a14:m>
                <a:r>
                  <a:rPr lang="en-US" sz="1200" b="0" dirty="0" smtClean="0"/>
                  <a:t> </a:t>
                </a:r>
              </a:p>
              <a:p>
                <a:pPr marL="285750" lvl="1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1400" dirty="0" smtClean="0"/>
                  <a:t>Value tomorrow:</a:t>
                </a:r>
              </a:p>
              <a:p>
                <a:pPr marL="0" lvl="1" indent="0" algn="ctr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sz="1400" b="0" dirty="0" smtClean="0"/>
                  <a:t> </a:t>
                </a:r>
                <a:r>
                  <a:rPr lang="pt-BR" sz="1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/>
                          </a:rPr>
                          <m:t>V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𝛿</m:t>
                        </m:r>
                        <m:r>
                          <a:rPr lang="en-US" sz="12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12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/>
                              </a:rPr>
                              <m:t>𝛿</m:t>
                            </m:r>
                            <m:r>
                              <a:rPr lang="en-US" sz="1200" b="0" i="1" smtClean="0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200" b="0" i="1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1200" b="0" i="0" smtClean="0">
                        <a:latin typeface="Cambria Math"/>
                      </a:rPr>
                      <m:t>exp</m:t>
                    </m:r>
                    <m:r>
                      <a:rPr lang="en-US" sz="1200" b="0" i="1" smtClean="0">
                        <a:latin typeface="Cambria Math"/>
                      </a:rPr>
                      <m:t>⁡(</m:t>
                    </m:r>
                    <m:sSub>
                      <m:sSubPr>
                        <m:ctrlPr>
                          <a:rPr lang="en-US" sz="1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𝛿</m:t>
                        </m:r>
                        <m:r>
                          <a:rPr lang="en-US" sz="12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1200" b="0" i="1" smtClean="0">
                        <a:latin typeface="Cambria Math"/>
                      </a:rPr>
                      <m:t>𝛿</m:t>
                    </m:r>
                    <m:r>
                      <a:rPr lang="en-US" sz="1200" b="0" i="1" smtClean="0">
                        <a:latin typeface="Cambria Math"/>
                      </a:rPr>
                      <m:t>𝑡</m:t>
                    </m:r>
                    <m:r>
                      <a:rPr lang="en-US" sz="1200" b="0" i="1" smtClean="0">
                        <a:latin typeface="Cambria Math"/>
                      </a:rPr>
                      <m:t>)</m:t>
                    </m:r>
                    <m:nary>
                      <m:naryPr>
                        <m:chr m:val="∑"/>
                        <m:ctrlPr>
                          <a:rPr lang="pt-BR" sz="12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200" i="1">
                            <a:latin typeface="Cambria Math"/>
                          </a:rPr>
                          <m:t>𝑇</m:t>
                        </m:r>
                        <m:r>
                          <a:rPr lang="pt-BR" sz="1200" i="1">
                            <a:latin typeface="Cambria Math"/>
                          </a:rPr>
                          <m:t>=</m:t>
                        </m:r>
                        <m:r>
                          <a:rPr lang="en-US" sz="1200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200" i="1">
                            <a:latin typeface="Cambria Math"/>
                          </a:rPr>
                          <m:t>+∞</m:t>
                        </m:r>
                      </m:sup>
                      <m:e>
                        <m:f>
                          <m:f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/>
                              </a:rPr>
                              <m:t>exp</m:t>
                            </m:r>
                            <m:r>
                              <a:rPr lang="en-US" sz="1200" b="0" i="1" smtClean="0">
                                <a:latin typeface="Cambria Math"/>
                              </a:rPr>
                              <m:t>⁡(</m:t>
                            </m:r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200" b="0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𝛿</m:t>
                                </m:r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200" b="0" i="1" smtClean="0">
                                <a:latin typeface="Cambria Math"/>
                              </a:rPr>
                              <m:t>)</m:t>
                            </m:r>
                            <m:r>
                              <a:rPr lang="en-US" sz="1200" b="0" i="1" smtClean="0">
                                <a:latin typeface="Cambria Math"/>
                              </a:rPr>
                              <m:t>𝑇</m:t>
                            </m:r>
                            <m:r>
                              <a:rPr lang="en-US" sz="1200" b="0" i="1" smtClean="0">
                                <a:latin typeface="Cambria Math"/>
                              </a:rPr>
                              <m:t>)</m:t>
                            </m:r>
                          </m:num>
                          <m:den>
                            <m:r>
                              <a:rPr lang="en-US" sz="1200" i="1">
                                <a:latin typeface="Cambria Math"/>
                              </a:rPr>
                              <m:t>𝑇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(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𝑇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+1)</m:t>
                            </m:r>
                          </m:den>
                        </m:f>
                      </m:e>
                    </m:nary>
                  </m:oMath>
                </a14:m>
                <a:endParaRPr lang="en-US" sz="1400" dirty="0"/>
              </a:p>
              <a:p>
                <a:pPr marL="0" lvl="1" indent="0" algn="ctr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sz="14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/>
                      </a:rPr>
                      <m:t>   </m:t>
                    </m:r>
                    <m:r>
                      <a:rPr lang="en-US" sz="1400" b="0" i="1" smtClean="0">
                        <a:latin typeface="Cambria Math"/>
                      </a:rPr>
                      <m:t>+∞</m:t>
                    </m:r>
                  </m:oMath>
                </a14:m>
                <a:r>
                  <a:rPr lang="en-US" sz="1400" dirty="0" smtClean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𝛿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1400" dirty="0" smtClean="0"/>
              </a:p>
              <a:p>
                <a:pPr marL="0" lvl="1" indent="0" algn="ctr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sz="1400" dirty="0" smtClean="0"/>
                  <a:t>        Finite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𝛿</m:t>
                        </m:r>
                        <m:r>
                          <a:rPr lang="en-US" sz="1400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≥</m:t>
                    </m:r>
                    <m:sSub>
                      <m:sSubPr>
                        <m:ctrlPr>
                          <a:rPr lang="en-US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1400" dirty="0" smtClean="0"/>
              </a:p>
              <a:p>
                <a:pPr marL="285750" lvl="1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1400" dirty="0" smtClean="0"/>
                  <a:t>Arbitrage-Free assumption:</a:t>
                </a:r>
                <a:endParaRPr lang="en-US" sz="1200" dirty="0" smtClean="0"/>
              </a:p>
              <a:p>
                <a:pPr marL="0" lvl="1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𝑃</m:t>
                      </m:r>
                      <m:r>
                        <a:rPr lang="en-US" sz="1400" b="0" i="1" smtClean="0">
                          <a:latin typeface="Cambria Math"/>
                        </a:rPr>
                        <m:t>[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𝛿</m:t>
                          </m:r>
                          <m:r>
                            <a:rPr lang="en-US" sz="14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]</m:t>
                      </m:r>
                      <m:r>
                        <a:rPr lang="en-US" sz="140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sz="1400" dirty="0" smtClean="0"/>
              </a:p>
            </p:txBody>
          </p:sp>
        </mc:Choice>
        <mc:Fallback xmlns="">
          <p:sp>
            <p:nvSpPr>
              <p:cNvPr id="13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275" y="1285717"/>
                <a:ext cx="3300413" cy="2971958"/>
              </a:xfrm>
              <a:prstGeom prst="rect">
                <a:avLst/>
              </a:prstGeom>
              <a:blipFill rotWithShape="1">
                <a:blip r:embed="rId2"/>
                <a:stretch>
                  <a:fillRect l="-554" t="-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eft Brace 13"/>
          <p:cNvSpPr/>
          <p:nvPr/>
        </p:nvSpPr>
        <p:spPr>
          <a:xfrm>
            <a:off x="6717777" y="3176329"/>
            <a:ext cx="131444" cy="863600"/>
          </a:xfrm>
          <a:prstGeom prst="leftBrac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\\corp.bloomberg.com\ny-dfs\users\vleang\Downloads\image (72)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1A1A1A"/>
              </a:clrFrom>
              <a:clrTo>
                <a:srgbClr val="1A1A1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6" y="1473199"/>
            <a:ext cx="4841875" cy="3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76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What about long term </a:t>
            </a:r>
            <a:r>
              <a:rPr lang="en-US" sz="2400" dirty="0" smtClean="0"/>
              <a:t>Variance swap?</a:t>
            </a:r>
            <a:endParaRPr lang="fr-FR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19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604838" y="1068461"/>
                <a:ext cx="8388087" cy="425096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715" rtl="0" eaLnBrk="1" latinLnBrk="0" hangingPunct="1">
                  <a:lnSpc>
                    <a:spcPct val="15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1pPr>
                <a:lvl2pPr marL="283464" indent="-28575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Calibri" panose="020F0502020204030204" pitchFamily="34" charset="0"/>
                  <a:buChar char="●"/>
                  <a:defRPr sz="18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2pPr>
                <a:lvl3pPr marL="576072" indent="-22860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−"/>
                  <a:defRPr sz="16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3pPr>
                <a:lvl4pPr marL="804672" indent="-22860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83464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-"/>
                  <a:defRPr sz="14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5pPr>
                <a:lvl6pPr marL="1885715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573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430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289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2400" dirty="0" smtClean="0"/>
                  <a:t>If the instantaneous variance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 smtClean="0"/>
                  <a:t> is a martingale. </a:t>
                </a:r>
              </a:p>
              <a:p>
                <a:pPr marL="0" lvl="1" indent="0" algn="ctr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240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rad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𝛼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 smtClean="0"/>
              </a:p>
              <a:p>
                <a:pPr marL="285750" lvl="1">
                  <a:lnSpc>
                    <a:spcPct val="100000"/>
                  </a:lnSpc>
                  <a:spcBef>
                    <a:spcPts val="1200"/>
                  </a:spcBef>
                </a:pPr>
                <a:endParaRPr lang="en-US" sz="2400" dirty="0" smtClean="0"/>
              </a:p>
              <a:p>
                <a:pPr marL="285750" lvl="1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2400" dirty="0" smtClean="0"/>
                  <a:t>Then </a:t>
                </a:r>
                <a:r>
                  <a:rPr lang="en-US" sz="2400" dirty="0" smtClean="0"/>
                  <a:t>the Variance Swap Term Structure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𝑡</m:t>
                    </m:r>
                  </m:oMath>
                </a14:m>
                <a:r>
                  <a:rPr lang="en-US" sz="2400" dirty="0" smtClean="0"/>
                  <a:t>:</a:t>
                </a:r>
              </a:p>
              <a:p>
                <a:pPr marL="0" lvl="1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𝑉𝑆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𝑇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𝑇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/>
                                </a:rPr>
                                <m:t>𝑑𝑢</m:t>
                              </m:r>
                            </m:e>
                          </m:nary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 smtClean="0"/>
              </a:p>
              <a:p>
                <a:pPr marL="285750" lvl="1">
                  <a:lnSpc>
                    <a:spcPct val="100000"/>
                  </a:lnSpc>
                  <a:spcBef>
                    <a:spcPts val="1200"/>
                  </a:spcBef>
                </a:pPr>
                <a:endParaRPr lang="en-US" sz="2400" dirty="0" smtClean="0"/>
              </a:p>
              <a:p>
                <a:pPr marL="285750" lvl="1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2400" dirty="0" smtClean="0"/>
                  <a:t>Independent </a:t>
                </a:r>
                <a:r>
                  <a:rPr lang="en-US" sz="2400" dirty="0" smtClean="0"/>
                  <a:t>of T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→ Flat! No constraint on its evolution</a:t>
                </a:r>
                <a:r>
                  <a:rPr lang="en-US" sz="1400" dirty="0" smtClean="0"/>
                  <a:t>. </a:t>
                </a:r>
                <a:endParaRPr lang="en-US" sz="1400" dirty="0"/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38" y="1068461"/>
                <a:ext cx="8388087" cy="4250962"/>
              </a:xfrm>
              <a:prstGeom prst="rect">
                <a:avLst/>
              </a:prstGeom>
              <a:blipFill rotWithShape="1">
                <a:blip r:embed="rId2"/>
                <a:stretch>
                  <a:fillRect l="-1090" t="-1003" b="-180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/>
          <p:cNvSpPr/>
          <p:nvPr/>
        </p:nvSpPr>
        <p:spPr>
          <a:xfrm>
            <a:off x="3762380" y="1428749"/>
            <a:ext cx="131444" cy="863600"/>
          </a:xfrm>
          <a:prstGeom prst="leftBrac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2624143" y="1623530"/>
            <a:ext cx="1081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For instance,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64622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 is needed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54013" y="1384935"/>
            <a:ext cx="8300402" cy="3494532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Bef>
                <a:spcPts val="1200"/>
              </a:spcBef>
            </a:pPr>
            <a:r>
              <a:rPr lang="en-US" sz="2400" dirty="0" smtClean="0"/>
              <a:t>The Surface</a:t>
            </a:r>
            <a:endParaRPr lang="en-US" sz="2400" dirty="0" smtClean="0"/>
          </a:p>
          <a:p>
            <a:pPr lvl="1">
              <a:lnSpc>
                <a:spcPct val="200000"/>
              </a:lnSpc>
              <a:spcBef>
                <a:spcPts val="1200"/>
              </a:spcBef>
            </a:pPr>
            <a:r>
              <a:rPr lang="en-US" sz="2400" dirty="0" smtClean="0"/>
              <a:t>Visualization</a:t>
            </a:r>
          </a:p>
          <a:p>
            <a:pPr lvl="1">
              <a:lnSpc>
                <a:spcPct val="200000"/>
              </a:lnSpc>
              <a:spcBef>
                <a:spcPts val="1200"/>
              </a:spcBef>
            </a:pPr>
            <a:r>
              <a:rPr lang="en-US" sz="2400" dirty="0" smtClean="0"/>
              <a:t>Missing data</a:t>
            </a:r>
            <a:endParaRPr lang="en-US" sz="2400" dirty="0" smtClean="0"/>
          </a:p>
          <a:p>
            <a:pPr lvl="1">
              <a:lnSpc>
                <a:spcPct val="200000"/>
              </a:lnSpc>
              <a:spcBef>
                <a:spcPts val="1200"/>
              </a:spcBef>
            </a:pPr>
            <a:r>
              <a:rPr lang="en-US" sz="2400" dirty="0" smtClean="0"/>
              <a:t>Elections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9967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What about long term </a:t>
            </a:r>
            <a:r>
              <a:rPr lang="en-US" sz="2400" dirty="0" smtClean="0"/>
              <a:t>Variance swap?</a:t>
            </a:r>
            <a:endParaRPr lang="fr-FR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20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604838" y="965094"/>
                <a:ext cx="7877175" cy="3289511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715" rtl="0" eaLnBrk="1" latinLnBrk="0" hangingPunct="1">
                  <a:lnSpc>
                    <a:spcPct val="15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1pPr>
                <a:lvl2pPr marL="283464" indent="-28575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Calibri" panose="020F0502020204030204" pitchFamily="34" charset="0"/>
                  <a:buChar char="●"/>
                  <a:defRPr sz="18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2pPr>
                <a:lvl3pPr marL="576072" indent="-22860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−"/>
                  <a:defRPr sz="16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3pPr>
                <a:lvl4pPr marL="804672" indent="-22860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83464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-"/>
                  <a:defRPr sz="14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5pPr>
                <a:lvl6pPr marL="1885715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573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430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289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1200" dirty="0" smtClean="0"/>
                  <a:t>If the instantaneous variance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200" dirty="0" smtClean="0"/>
                  <a:t> is a martingale. </a:t>
                </a:r>
              </a:p>
              <a:p>
                <a:pPr marL="0" lvl="1" indent="0" algn="ctr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140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rad>
                      <m:r>
                        <a:rPr lang="en-US" sz="1400" b="0" i="1" smtClean="0">
                          <a:latin typeface="Cambria Math"/>
                        </a:rPr>
                        <m:t> </m:t>
                      </m:r>
                      <m:r>
                        <a:rPr lang="en-US" sz="1400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  <m:oMath xmlns:m="http://schemas.openxmlformats.org/officeDocument/2006/math">
                      <m:f>
                        <m:f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𝛼</m:t>
                      </m:r>
                      <m:r>
                        <a:rPr lang="en-US" sz="1400" b="0" i="1" smtClean="0">
                          <a:latin typeface="Cambria Math"/>
                        </a:rPr>
                        <m:t> </m:t>
                      </m:r>
                      <m:r>
                        <a:rPr lang="en-US" sz="1400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 smtClean="0"/>
              </a:p>
              <a:p>
                <a:pPr marL="285750" lvl="1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1200" dirty="0" smtClean="0"/>
                  <a:t>Then the Variance Swap Term Structure at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/>
                      </a:rPr>
                      <m:t>𝑡</m:t>
                    </m:r>
                  </m:oMath>
                </a14:m>
                <a:r>
                  <a:rPr lang="en-US" sz="1200" dirty="0" smtClean="0"/>
                  <a:t>:</a:t>
                </a:r>
              </a:p>
              <a:p>
                <a:pPr marL="0" lvl="1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𝑉𝑆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𝑇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4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/>
                                </a:rPr>
                                <m:t>𝑇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/>
                                </a:rPr>
                                <m:t>𝑑𝑢</m:t>
                              </m:r>
                            </m:e>
                          </m:nary>
                        </m:e>
                      </m:d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 smtClean="0"/>
              </a:p>
              <a:p>
                <a:pPr marL="285750" lvl="1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1400" dirty="0" smtClean="0"/>
                  <a:t>Independent of T</a:t>
                </a:r>
                <a:r>
                  <a:rPr lang="en-US" sz="1400" dirty="0"/>
                  <a:t> </a:t>
                </a:r>
                <a:r>
                  <a:rPr lang="en-US" sz="1400" dirty="0" smtClean="0"/>
                  <a:t>→ Flat! No constraint on its evolution. </a:t>
                </a:r>
                <a:endParaRPr lang="en-US" sz="1400" dirty="0"/>
              </a:p>
              <a:p>
                <a:pPr marL="0" lvl="1" indent="0" algn="ctr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endParaRPr lang="en-US" sz="1400" dirty="0"/>
              </a:p>
              <a:p>
                <a:pPr marL="0" lvl="1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endParaRPr lang="en-US" sz="1400" b="0" dirty="0" smtClean="0"/>
              </a:p>
            </p:txBody>
          </p:sp>
        </mc:Choice>
        <mc:Fallback xmlns=""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37" y="723820"/>
                <a:ext cx="7877175" cy="2467133"/>
              </a:xfrm>
              <a:prstGeom prst="rect">
                <a:avLst/>
              </a:prstGeom>
              <a:blipFill rotWithShape="1">
                <a:blip r:embed="rId2"/>
                <a:stretch>
                  <a:fillRect l="-232" t="-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/>
          <p:cNvSpPr/>
          <p:nvPr/>
        </p:nvSpPr>
        <p:spPr>
          <a:xfrm>
            <a:off x="3762380" y="1428749"/>
            <a:ext cx="131444" cy="863600"/>
          </a:xfrm>
          <a:prstGeom prst="leftBrac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2624143" y="1623530"/>
            <a:ext cx="1081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For instance,</a:t>
            </a:r>
            <a:endParaRPr lang="fr-FR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1A1A1A"/>
              </a:clrFrom>
              <a:clrTo>
                <a:srgbClr val="1A1A1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68" y="4254605"/>
            <a:ext cx="6996113" cy="183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Far </a:t>
            </a:r>
            <a:r>
              <a:rPr lang="en-US" sz="2400" dirty="0" err="1" smtClean="0"/>
              <a:t>otm</a:t>
            </a:r>
            <a:r>
              <a:rPr lang="en-US" sz="2400" dirty="0"/>
              <a:t> </a:t>
            </a:r>
            <a:r>
              <a:rPr lang="en-US" sz="2400" dirty="0" smtClean="0"/>
              <a:t>implied variance can never rise </a:t>
            </a:r>
            <a:endParaRPr lang="fr-FR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21</a:t>
            </a:fld>
            <a:endParaRPr lang="en-US" dirty="0">
              <a:solidFill>
                <a:srgbClr val="525252">
                  <a:tint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4"/>
              <p:cNvSpPr txBox="1">
                <a:spLocks/>
              </p:cNvSpPr>
              <p:nvPr/>
            </p:nvSpPr>
            <p:spPr>
              <a:xfrm>
                <a:off x="5586412" y="2003318"/>
                <a:ext cx="3300413" cy="4099033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715" rtl="0" eaLnBrk="1" latinLnBrk="0" hangingPunct="1">
                  <a:lnSpc>
                    <a:spcPct val="15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1pPr>
                <a:lvl2pPr marL="283464" indent="-28575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Calibri" panose="020F0502020204030204" pitchFamily="34" charset="0"/>
                  <a:buChar char="●"/>
                  <a:defRPr sz="18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2pPr>
                <a:lvl3pPr marL="576072" indent="-22860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−"/>
                  <a:defRPr sz="16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3pPr>
                <a:lvl4pPr marL="804672" indent="-228600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83464" algn="l" defTabSz="685715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-"/>
                  <a:defRPr sz="1400" kern="120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lvl5pPr>
                <a:lvl6pPr marL="1885715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573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430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289" indent="-171430" algn="l" defTabSz="68571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1100" dirty="0" smtClean="0"/>
                  <a:t>Considering a Portfolio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1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11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/>
                              </a:rPr>
                              <m:t>𝐾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sz="11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1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1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/>
                              </a:rPr>
                              <m:t>𝐾</m:t>
                            </m:r>
                            <m:r>
                              <a:rPr lang="en-US" sz="1100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sz="1100" b="0" i="1" smtClean="0">
                                <a:latin typeface="Cambria Math"/>
                              </a:rPr>
                              <m:t>𝑇</m:t>
                            </m:r>
                          </m:sub>
                        </m:sSub>
                        <m:r>
                          <a:rPr lang="en-US" sz="1100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11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sz="1100" b="0" i="1" smtClean="0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1100" dirty="0" smtClean="0"/>
                  <a:t> Calls(K)</a:t>
                </a:r>
              </a:p>
              <a:p>
                <a:pPr marL="285750" lvl="1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1100" dirty="0" smtClean="0"/>
                  <a:t>Value today: </a:t>
                </a:r>
              </a:p>
              <a:p>
                <a:pPr marL="0" lvl="1" indent="0" algn="ctr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/>
                          </a:rPr>
                          <m:t>V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12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200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sz="1200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200" b="0" i="1" smtClean="0">
                            <a:latin typeface="Cambria Math"/>
                          </a:rPr>
                          <m:t>𝐾</m:t>
                        </m:r>
                        <m:r>
                          <a:rPr lang="pt-BR" sz="1200" b="0" i="1" smtClean="0">
                            <a:latin typeface="Cambria Math"/>
                          </a:rPr>
                          <m:t>=</m:t>
                        </m:r>
                        <m:r>
                          <a:rPr lang="en-US" sz="1200" b="0" i="1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200" b="0" i="1" smtClean="0">
                            <a:latin typeface="Cambria Math"/>
                          </a:rPr>
                          <m:t>+∞</m:t>
                        </m:r>
                      </m:sup>
                      <m:e>
                        <m:f>
                          <m:fPr>
                            <m:ctrlPr>
                              <a:rPr lang="en-US" sz="12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2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2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US" sz="1200" b="0" dirty="0" smtClean="0"/>
                  <a:t> </a:t>
                </a:r>
              </a:p>
              <a:p>
                <a:pPr marL="285750" lvl="1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1100" dirty="0" smtClean="0"/>
                  <a:t>Value tomorrow:</a:t>
                </a:r>
              </a:p>
              <a:p>
                <a:pPr marL="0" lvl="1" indent="0" algn="ctr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sz="1200" b="0" dirty="0" smtClean="0"/>
                  <a:t> </a:t>
                </a:r>
                <a:r>
                  <a:rPr lang="pt-BR" sz="12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/>
                          </a:rPr>
                          <m:t>V</m:t>
                        </m:r>
                      </m:e>
                      <m:sub>
                        <m:r>
                          <a:rPr lang="en-US" sz="1200" i="1">
                            <a:latin typeface="Cambria Math"/>
                          </a:rPr>
                          <m:t>𝛿</m:t>
                        </m:r>
                        <m:r>
                          <a:rPr lang="en-US" sz="1200" i="1">
                            <a:latin typeface="Cambria Math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12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200" i="1">
                                <a:latin typeface="Cambria Math"/>
                              </a:rPr>
                              <m:t>𝛿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200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sz="12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1200" b="0" i="1" smtClean="0">
                            <a:latin typeface="Cambria Math"/>
                          </a:rPr>
                          <m:t>𝐾</m:t>
                        </m:r>
                        <m:r>
                          <a:rPr lang="pt-BR" sz="1200" i="1">
                            <a:latin typeface="Cambria Math"/>
                          </a:rPr>
                          <m:t>=</m:t>
                        </m:r>
                        <m:r>
                          <a:rPr lang="en-US" sz="1200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200" i="1">
                            <a:latin typeface="Cambria Math"/>
                          </a:rPr>
                          <m:t>+∞</m:t>
                        </m:r>
                      </m:sup>
                      <m:e>
                        <m:f>
                          <m:fPr>
                            <m:ctrlPr>
                              <a:rPr lang="en-US" sz="12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2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2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latin typeface="Cambria Math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latin typeface="Cambria Math"/>
                                  </a:rPr>
                                  <m:t>K</m:t>
                                </m:r>
                                <m:r>
                                  <a:rPr lang="en-US" sz="1200" b="0" i="0" smtClean="0">
                                    <a:latin typeface="Cambria Math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latin typeface="Cambria Math"/>
                                  </a:rPr>
                                  <m:t>T</m:t>
                                </m:r>
                                <m:r>
                                  <a:rPr lang="en-US" sz="1200" b="0" i="0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𝛿</m:t>
                                </m:r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200" b="0" i="0" smtClean="0">
                                <a:latin typeface="Cambria Math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/>
                                  </a:rPr>
                                  <m:t>𝛿</m:t>
                                </m:r>
                                <m:r>
                                  <a:rPr lang="en-US" sz="1200" i="1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200" b="0" i="0" smtClean="0">
                                <a:latin typeface="Cambria Math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𝐾</m:t>
                                </m:r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, </m:t>
                                </m:r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sz="1200" b="0" i="1" smtClean="0">
                                <a:latin typeface="Cambria Math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200" b="0" i="1" smtClean="0">
                                <a:latin typeface="Cambria Math"/>
                              </a:rPr>
                              <m:t>) </m:t>
                            </m:r>
                          </m:den>
                        </m:f>
                      </m:e>
                    </m:nary>
                  </m:oMath>
                </a14:m>
                <a:endParaRPr lang="en-US" sz="1200" dirty="0"/>
              </a:p>
              <a:p>
                <a:pPr marL="0" lvl="1" indent="0" algn="ctr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sz="12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latin typeface="Cambria Math"/>
                      </a:rPr>
                      <m:t>   </m:t>
                    </m:r>
                    <m:r>
                      <a:rPr lang="en-US" sz="1200" b="0" i="1" smtClean="0">
                        <a:latin typeface="Cambria Math"/>
                      </a:rPr>
                      <m:t>+∞</m:t>
                    </m:r>
                  </m:oMath>
                </a14:m>
                <a:r>
                  <a:rPr lang="en-US" sz="1200" dirty="0" smtClean="0"/>
                  <a:t> if</a:t>
                </a:r>
                <a14:m>
                  <m:oMath xmlns:m="http://schemas.openxmlformats.org/officeDocument/2006/math">
                    <m:r>
                      <a:rPr lang="en-US" sz="1000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1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000" b="0" i="0" smtClean="0">
                            <a:latin typeface="Cambria Math"/>
                          </a:rPr>
                          <m:t>IV</m:t>
                        </m:r>
                      </m:e>
                      <m:sub>
                        <m:r>
                          <a:rPr lang="en-US" sz="1000" b="0" i="1" smtClean="0">
                            <a:latin typeface="Cambria Math"/>
                          </a:rPr>
                          <m:t>𝛿</m:t>
                        </m:r>
                        <m:r>
                          <a:rPr lang="en-US" sz="10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1000" b="0" i="1" smtClean="0">
                        <a:latin typeface="Cambria Math"/>
                      </a:rPr>
                      <m:t>&gt;</m:t>
                    </m:r>
                    <m:r>
                      <a:rPr lang="en-US" sz="1000" b="0" i="1" smtClean="0">
                        <a:latin typeface="Cambria Math"/>
                      </a:rPr>
                      <m:t>𝐼</m:t>
                    </m:r>
                    <m:sSub>
                      <m:sSubPr>
                        <m:ctrlPr>
                          <a:rPr lang="en-US" sz="1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0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0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1200" dirty="0" smtClean="0"/>
              </a:p>
              <a:p>
                <a:pPr marL="0" lvl="1" indent="0" algn="ctr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sz="1000" dirty="0" smtClean="0"/>
                  <a:t>        Finite if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000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000">
                            <a:latin typeface="Cambria Math"/>
                          </a:rPr>
                          <m:t>IV</m:t>
                        </m:r>
                      </m:e>
                      <m:sub>
                        <m:r>
                          <a:rPr lang="en-US" sz="1000" i="1">
                            <a:latin typeface="Cambria Math"/>
                          </a:rPr>
                          <m:t>𝛿</m:t>
                        </m:r>
                        <m:r>
                          <a:rPr lang="en-US" sz="1000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1000" b="0" i="1" smtClean="0">
                        <a:latin typeface="Cambria Math"/>
                      </a:rPr>
                      <m:t> ≤</m:t>
                    </m:r>
                    <m:r>
                      <a:rPr lang="en-US" sz="1000" i="1">
                        <a:latin typeface="Cambria Math"/>
                      </a:rPr>
                      <m:t>𝐼</m:t>
                    </m:r>
                    <m:sSub>
                      <m:sSubPr>
                        <m:ctrlPr>
                          <a:rPr lang="en-US" sz="1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0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1000" dirty="0" smtClean="0"/>
              </a:p>
              <a:p>
                <a:pPr marL="0" lvl="1" indent="0" algn="ctr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sz="1200" b="0" dirty="0" smtClean="0"/>
                  <a:t>→ </a:t>
                </a:r>
                <a14:m>
                  <m:oMath xmlns:m="http://schemas.openxmlformats.org/officeDocument/2006/math">
                    <m:r>
                      <a:rPr lang="en-US" sz="1000" b="0" i="1" smtClean="0">
                        <a:latin typeface="Cambria Math"/>
                      </a:rPr>
                      <m:t>𝑃</m:t>
                    </m:r>
                    <m:d>
                      <m:dPr>
                        <m:begChr m:val="["/>
                        <m:endChr m:val="]"/>
                        <m:ctrlPr>
                          <a:rPr lang="en-US" sz="10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000">
                                <a:latin typeface="Cambria Math"/>
                              </a:rPr>
                              <m:t>IV</m:t>
                            </m:r>
                          </m:e>
                          <m:sub>
                            <m:r>
                              <a:rPr lang="en-US" sz="1000" i="1">
                                <a:latin typeface="Cambria Math"/>
                              </a:rPr>
                              <m:t>𝛿</m:t>
                            </m:r>
                            <m:r>
                              <a:rPr lang="en-US" sz="1000" i="1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  <m:r>
                          <a:rPr lang="en-US" sz="1000" i="1">
                            <a:latin typeface="Cambria Math"/>
                          </a:rPr>
                          <m:t>&gt;</m:t>
                        </m:r>
                        <m:r>
                          <a:rPr lang="en-US" sz="1000" i="1">
                            <a:latin typeface="Cambria Math"/>
                          </a:rPr>
                          <m:t>𝐼</m:t>
                        </m:r>
                        <m:sSub>
                          <m:sSubPr>
                            <m:ctrlPr>
                              <a:rPr lang="en-US" sz="1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0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000" b="0" i="1" smtClean="0">
                        <a:latin typeface="Cambria Math"/>
                      </a:rPr>
                      <m:t>=0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411" y="1502488"/>
                <a:ext cx="3300413" cy="30742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/>
          <p:cNvSpPr/>
          <p:nvPr/>
        </p:nvSpPr>
        <p:spPr>
          <a:xfrm>
            <a:off x="6649564" y="3917949"/>
            <a:ext cx="131444" cy="723899"/>
          </a:xfrm>
          <a:prstGeom prst="leftBrac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4" descr="\\corp.bloomberg.com\ny-dfs\users\vleang\Downloads\image (75)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A1A1A"/>
              </a:clrFrom>
              <a:clrTo>
                <a:srgbClr val="1A1A1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49" y="1929447"/>
            <a:ext cx="4971255" cy="397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57287" y="1035050"/>
                <a:ext cx="6376988" cy="309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For fixed T, Implied Variance at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𝑡</m:t>
                    </m:r>
                  </m:oMath>
                </a14:m>
                <a:r>
                  <a:rPr lang="en-US" sz="1400" dirty="0" smtClean="0"/>
                  <a:t>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𝐼</m:t>
                    </m:r>
                    <m:sSub>
                      <m:sSub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 </m:t>
                    </m:r>
                    <m:r>
                      <a:rPr lang="en-US" sz="1400" b="0" i="1" smtClean="0">
                        <a:latin typeface="Cambria Math"/>
                        <a:ea typeface="Cambria Math"/>
                      </a:rPr>
                      <m:t>≡</m:t>
                    </m:r>
                    <m:sSubSup>
                      <m:sSubSupPr>
                        <m:ctrlPr>
                          <a:rPr lang="en-US" sz="1400" b="0" i="1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sub>
                      <m:sup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sz="14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𝑇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287" y="776287"/>
                <a:ext cx="6376988" cy="310726"/>
              </a:xfrm>
              <a:prstGeom prst="rect">
                <a:avLst/>
              </a:prstGeom>
              <a:blipFill rotWithShape="1">
                <a:blip r:embed="rId4"/>
                <a:stretch>
                  <a:fillRect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615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9" y="241006"/>
            <a:ext cx="8189595" cy="478524"/>
          </a:xfrm>
        </p:spPr>
        <p:txBody>
          <a:bodyPr/>
          <a:lstStyle/>
          <a:p>
            <a:r>
              <a:rPr lang="en-US" dirty="0" smtClean="0"/>
              <a:t>High Strike volatility through 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22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1A1A1A"/>
              </a:clrFrom>
              <a:clrTo>
                <a:srgbClr val="1A1A1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9" y="1258416"/>
            <a:ext cx="8686800" cy="459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23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Long Term rate can never fall.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Long Term VS can fall or rise.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Deep OTM implied variance can never rise.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4664"/>
            <a:ext cx="7315200" cy="585052"/>
          </a:xfrm>
        </p:spPr>
        <p:txBody>
          <a:bodyPr/>
          <a:lstStyle/>
          <a:p>
            <a:pPr algn="ctr"/>
            <a:r>
              <a:rPr lang="en-US" dirty="0" smtClean="0"/>
              <a:t>Implied </a:t>
            </a:r>
            <a:r>
              <a:rPr lang="en-US" dirty="0" err="1" smtClean="0"/>
              <a:t>vol</a:t>
            </a:r>
            <a:r>
              <a:rPr lang="en-US" dirty="0" smtClean="0"/>
              <a:t> extrapolation</a:t>
            </a:r>
          </a:p>
        </p:txBody>
      </p:sp>
      <p:sp>
        <p:nvSpPr>
          <p:cNvPr id="131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2838" y="1065474"/>
            <a:ext cx="7641203" cy="4094395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sz="2000" dirty="0" smtClean="0"/>
              <a:t>In summary</a:t>
            </a:r>
          </a:p>
          <a:p>
            <a:r>
              <a:rPr lang="en-US" sz="2000" dirty="0" smtClean="0"/>
              <a:t>Do not extrapolate flatly</a:t>
            </a:r>
          </a:p>
          <a:p>
            <a:r>
              <a:rPr lang="en-US" sz="2000" dirty="0" smtClean="0"/>
              <a:t>Do not extrapolate linearly</a:t>
            </a:r>
          </a:p>
          <a:p>
            <a:endParaRPr lang="en-US" sz="2000" dirty="0" smtClean="0"/>
          </a:p>
          <a:p>
            <a:pPr>
              <a:buFontTx/>
              <a:buNone/>
            </a:pPr>
            <a:r>
              <a:rPr lang="en-US" sz="2000" dirty="0" smtClean="0"/>
              <a:t>Instead,</a:t>
            </a:r>
          </a:p>
          <a:p>
            <a:r>
              <a:rPr lang="en-US" sz="2000" dirty="0" smtClean="0"/>
              <a:t>Extrapolate implied variance expressed in log </a:t>
            </a:r>
            <a:r>
              <a:rPr lang="en-US" sz="2000" dirty="0" err="1" smtClean="0"/>
              <a:t>moneyness</a:t>
            </a:r>
            <a:r>
              <a:rPr lang="en-US" sz="2000" dirty="0" smtClean="0"/>
              <a:t> (e.g. hyperbolic SVI)</a:t>
            </a:r>
          </a:p>
          <a:p>
            <a:pPr>
              <a:buFontTx/>
              <a:buNone/>
            </a:pPr>
            <a:endParaRPr lang="en-US" sz="2000" dirty="0" smtClean="0"/>
          </a:p>
          <a:p>
            <a:pPr>
              <a:buFontTx/>
              <a:buNone/>
            </a:pPr>
            <a:r>
              <a:rPr lang="en-US" sz="2000" dirty="0" smtClean="0"/>
              <a:t>Fit to CDS (lump mass at 0) imposes the slope at 0</a:t>
            </a:r>
          </a:p>
        </p:txBody>
      </p:sp>
    </p:spTree>
    <p:extLst>
      <p:ext uri="{BB962C8B-B14F-4D97-AF65-F5344CB8AC3E}">
        <p14:creationId xmlns:p14="http://schemas.microsoft.com/office/powerpoint/2010/main" val="315282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5086" y="1611672"/>
            <a:ext cx="8514413" cy="205047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earnings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25</a:t>
            </a:fld>
            <a:endParaRPr lang="en-US" dirty="0">
              <a:solidFill>
                <a:srgbClr val="5252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5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317" y="292924"/>
            <a:ext cx="7315200" cy="838201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 smtClean="0"/>
              <a:t>Earnings and Historical Volatility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4351" y="5339938"/>
            <a:ext cx="7315200" cy="8381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IBM often has more uncertainty on the day of an Earnings Announcement than the rest of the quarter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83227"/>
            <a:ext cx="6248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40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44" y="340424"/>
            <a:ext cx="7315200" cy="838201"/>
          </a:xfrm>
        </p:spPr>
        <p:txBody>
          <a:bodyPr anchor="t">
            <a:noAutofit/>
          </a:bodyPr>
          <a:lstStyle/>
          <a:p>
            <a:r>
              <a:rPr lang="en-US" sz="2400" dirty="0" smtClean="0"/>
              <a:t>Earnings and Historical Volatility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339" y="5381501"/>
            <a:ext cx="8534400" cy="838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S&amp;P 500: Percentage of Variance on Earnings Dates. Jan 13 – May 15</a:t>
            </a:r>
          </a:p>
          <a:p>
            <a:r>
              <a:rPr lang="en-US" dirty="0" smtClean="0"/>
              <a:t>Up to 48% of Variance is accounted for by just </a:t>
            </a:r>
            <a:r>
              <a:rPr lang="en-US" b="1" dirty="0" smtClean="0"/>
              <a:t>10 of 600 </a:t>
            </a:r>
            <a:r>
              <a:rPr lang="en-US" dirty="0" smtClean="0"/>
              <a:t>days.</a:t>
            </a:r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72262"/>
            <a:ext cx="8001000" cy="437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9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94" y="304799"/>
            <a:ext cx="7315200" cy="838201"/>
          </a:xfrm>
        </p:spPr>
        <p:txBody>
          <a:bodyPr anchor="t">
            <a:noAutofit/>
          </a:bodyPr>
          <a:lstStyle/>
          <a:p>
            <a:r>
              <a:rPr lang="en-US" sz="2400" dirty="0" smtClean="0"/>
              <a:t>Earnings and Historical Volatility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5405252"/>
            <a:ext cx="8534400" cy="838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Sectors like Consumer Discretionary, Consumer Staples and Industrials have more Variance on Earnings Dates than Financials</a:t>
            </a:r>
          </a:p>
          <a:p>
            <a:endParaRPr lang="en-US" dirty="0"/>
          </a:p>
        </p:txBody>
      </p:sp>
      <p:pic>
        <p:nvPicPr>
          <p:cNvPr id="2050" name="Picture 2" descr="\\corp.bloomberg.com\ny-dfs\users\ssunkara1\Desktop\sector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33252"/>
            <a:ext cx="8001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5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317" y="292924"/>
            <a:ext cx="7315200" cy="838201"/>
          </a:xfrm>
        </p:spPr>
        <p:txBody>
          <a:bodyPr anchor="t">
            <a:normAutofit/>
          </a:bodyPr>
          <a:lstStyle/>
          <a:p>
            <a:pPr algn="ctr"/>
            <a:r>
              <a:rPr lang="en-US" dirty="0" smtClean="0"/>
              <a:t>Forward variance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4351" y="5339938"/>
            <a:ext cx="7315200" cy="8381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IBM often has more uncertainty on the day of an Earnings Announcement than the rest of the quarter</a:t>
            </a:r>
          </a:p>
          <a:p>
            <a:endParaRPr lang="en-US" dirty="0"/>
          </a:p>
        </p:txBody>
      </p:sp>
      <p:pic>
        <p:nvPicPr>
          <p:cNvPr id="3075" name="Picture 3" descr="Q:\bruno\Conferences 2017\NY\Gatheral 60\earnings v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67" y="990848"/>
            <a:ext cx="4936531" cy="427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7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The surface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3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54743" y="3593889"/>
            <a:ext cx="838925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17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002" y="251360"/>
            <a:ext cx="7315200" cy="838201"/>
          </a:xfrm>
        </p:spPr>
        <p:txBody>
          <a:bodyPr anchor="t">
            <a:normAutofit/>
          </a:bodyPr>
          <a:lstStyle/>
          <a:p>
            <a:pPr algn="ctr"/>
            <a:r>
              <a:rPr lang="en-US" dirty="0" smtClean="0"/>
              <a:t>Earnings and Implied Volatility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662" y="5351813"/>
            <a:ext cx="7315200" cy="8381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IBM 1M ATM Implied Volatility from Jan 2013 to May 2015</a:t>
            </a:r>
          </a:p>
          <a:p>
            <a:r>
              <a:rPr lang="en-US" dirty="0" smtClean="0"/>
              <a:t>Implied Volatility exhibits significant drop on Earnings </a:t>
            </a:r>
            <a:r>
              <a:rPr lang="en-US" dirty="0"/>
              <a:t>D</a:t>
            </a:r>
            <a:r>
              <a:rPr lang="en-US" dirty="0" smtClean="0"/>
              <a:t>ates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5703"/>
            <a:ext cx="6096000" cy="426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26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visualization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31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54743" y="3593889"/>
            <a:ext cx="838925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48" y="92149"/>
            <a:ext cx="7847137" cy="627380"/>
          </a:xfrm>
        </p:spPr>
        <p:txBody>
          <a:bodyPr/>
          <a:lstStyle/>
          <a:p>
            <a:r>
              <a:rPr lang="en-US" dirty="0" smtClean="0"/>
              <a:t>Implied </a:t>
            </a:r>
            <a:r>
              <a:rPr lang="en-US" dirty="0" err="1" smtClean="0"/>
              <a:t>Vol</a:t>
            </a:r>
            <a:r>
              <a:rPr lang="en-US" dirty="0" smtClean="0"/>
              <a:t> and Local </a:t>
            </a:r>
            <a:r>
              <a:rPr lang="en-US" dirty="0" err="1" smtClean="0"/>
              <a:t>Vol</a:t>
            </a:r>
            <a:r>
              <a:rPr lang="en-US" dirty="0" smtClean="0"/>
              <a:t> Surfaces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32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57" y="1101920"/>
            <a:ext cx="4745024" cy="30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57" y="1411042"/>
            <a:ext cx="4290599" cy="397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56" y="1389273"/>
            <a:ext cx="4257163" cy="399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48" y="92149"/>
            <a:ext cx="7847137" cy="627380"/>
          </a:xfrm>
        </p:spPr>
        <p:txBody>
          <a:bodyPr/>
          <a:lstStyle/>
          <a:p>
            <a:r>
              <a:rPr lang="en-US" dirty="0" smtClean="0"/>
              <a:t>RN density and </a:t>
            </a:r>
            <a:r>
              <a:rPr lang="en-US" dirty="0" err="1" smtClean="0"/>
              <a:t>fwd</a:t>
            </a:r>
            <a:r>
              <a:rPr lang="en-US" dirty="0" smtClean="0"/>
              <a:t> variance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33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57" y="1101920"/>
            <a:ext cx="4745024" cy="30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57" y="1411044"/>
            <a:ext cx="4358644" cy="397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20" y="1411042"/>
            <a:ext cx="4594214" cy="397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97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48" y="92149"/>
            <a:ext cx="7847137" cy="627380"/>
          </a:xfrm>
        </p:spPr>
        <p:txBody>
          <a:bodyPr/>
          <a:lstStyle/>
          <a:p>
            <a:r>
              <a:rPr lang="en-US" dirty="0" smtClean="0"/>
              <a:t>Conditional </a:t>
            </a:r>
            <a:r>
              <a:rPr lang="en-US" dirty="0" err="1" smtClean="0"/>
              <a:t>Vol</a:t>
            </a:r>
            <a:r>
              <a:rPr lang="en-US" dirty="0" smtClean="0"/>
              <a:t> Surface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34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1" y="754553"/>
            <a:ext cx="6088112" cy="544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48" y="92149"/>
            <a:ext cx="7847137" cy="627380"/>
          </a:xfrm>
        </p:spPr>
        <p:txBody>
          <a:bodyPr/>
          <a:lstStyle/>
          <a:p>
            <a:r>
              <a:rPr lang="en-US" dirty="0" smtClean="0"/>
              <a:t>Skew and Density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35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550" y="813244"/>
            <a:ext cx="6854300" cy="534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09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48" y="92149"/>
            <a:ext cx="7847137" cy="627380"/>
          </a:xfrm>
        </p:spPr>
        <p:txBody>
          <a:bodyPr/>
          <a:lstStyle/>
          <a:p>
            <a:r>
              <a:rPr lang="en-US" dirty="0" err="1" smtClean="0"/>
              <a:t>ImplIed</a:t>
            </a:r>
            <a:r>
              <a:rPr lang="en-US" dirty="0" smtClean="0"/>
              <a:t> </a:t>
            </a:r>
            <a:r>
              <a:rPr lang="en-US" dirty="0" err="1" smtClean="0"/>
              <a:t>Vol</a:t>
            </a:r>
            <a:r>
              <a:rPr lang="en-US" dirty="0" smtClean="0"/>
              <a:t> Surface PCA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36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48" y="1882367"/>
            <a:ext cx="2743200" cy="247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26" y="1882367"/>
            <a:ext cx="2743200" cy="247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134" y="1882367"/>
            <a:ext cx="2743200" cy="247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9548" y="4879238"/>
            <a:ext cx="5048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DJX Index, 01/01/2015 – 12/31/2015, daily changes</a:t>
            </a:r>
          </a:p>
          <a:p>
            <a:r>
              <a:rPr lang="en-US" sz="1600" dirty="0" smtClean="0"/>
              <a:t>Deltas: 10, 20, 30, 40, 50, 60, 70, 80, 90</a:t>
            </a:r>
          </a:p>
          <a:p>
            <a:r>
              <a:rPr lang="en-US" sz="1600" dirty="0" smtClean="0"/>
              <a:t>Maturities: 1M, 2M, 3M, 6M, 9M, 1Y,1.5Y, 2Y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268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387" y="376822"/>
            <a:ext cx="7467600" cy="696897"/>
          </a:xfrm>
        </p:spPr>
        <p:txBody>
          <a:bodyPr>
            <a:normAutofit fontScale="90000"/>
          </a:bodyPr>
          <a:lstStyle/>
          <a:p>
            <a:r>
              <a:rPr lang="en-US" dirty="0"/>
              <a:t>S&amp;P 100 </a:t>
            </a:r>
            <a:r>
              <a:rPr lang="en-US" dirty="0" smtClean="0"/>
              <a:t>July 2014 - Feb 2015</a:t>
            </a:r>
            <a:br>
              <a:rPr lang="en-US" dirty="0" smtClean="0"/>
            </a:br>
            <a:endParaRPr lang="en-US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83" y="1122145"/>
            <a:ext cx="7928235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912" y="752813"/>
            <a:ext cx="6356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3M ATM Imp. Vol. PCA Factor 1. Variance explained: 56%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4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2044" y="397337"/>
            <a:ext cx="8189595" cy="357103"/>
          </a:xfrm>
        </p:spPr>
        <p:txBody>
          <a:bodyPr>
            <a:noAutofit/>
          </a:bodyPr>
          <a:lstStyle/>
          <a:p>
            <a:r>
              <a:rPr lang="en-US" dirty="0" smtClean="0"/>
              <a:t>Option volume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65"/>
          <a:stretch/>
        </p:blipFill>
        <p:spPr bwMode="auto">
          <a:xfrm>
            <a:off x="114300" y="982980"/>
            <a:ext cx="8915400" cy="489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5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2044" y="397337"/>
            <a:ext cx="8189595" cy="357103"/>
          </a:xfrm>
        </p:spPr>
        <p:txBody>
          <a:bodyPr>
            <a:noAutofit/>
          </a:bodyPr>
          <a:lstStyle/>
          <a:p>
            <a:r>
              <a:rPr lang="en-US" dirty="0" smtClean="0"/>
              <a:t>Open interest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33"/>
          <a:stretch/>
        </p:blipFill>
        <p:spPr bwMode="auto">
          <a:xfrm>
            <a:off x="114300" y="982980"/>
            <a:ext cx="8915400" cy="489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3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48" y="92149"/>
            <a:ext cx="7847137" cy="627380"/>
          </a:xfrm>
        </p:spPr>
        <p:txBody>
          <a:bodyPr/>
          <a:lstStyle/>
          <a:p>
            <a:r>
              <a:rPr lang="en-US" dirty="0" smtClean="0"/>
              <a:t>Option market prices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4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1026" name="Picture 2" descr="C:\Users\bdupire\AppData\Local\bloomb~1\data\JPM surface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/>
          <a:stretch/>
        </p:blipFill>
        <p:spPr bwMode="auto">
          <a:xfrm>
            <a:off x="446598" y="866691"/>
            <a:ext cx="8097751" cy="538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9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Historical volatility estimation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82980"/>
            <a:ext cx="8915400" cy="489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8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uncertainty of the night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982980"/>
            <a:ext cx="891540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1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48" y="92149"/>
            <a:ext cx="7847137" cy="627380"/>
          </a:xfrm>
        </p:spPr>
        <p:txBody>
          <a:bodyPr/>
          <a:lstStyle/>
          <a:p>
            <a:r>
              <a:rPr lang="en-US" dirty="0" smtClean="0"/>
              <a:t>Option Portfolio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42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95" y="760671"/>
            <a:ext cx="6939306" cy="546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10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American exercise frontiers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64824"/>
            <a:ext cx="8915400" cy="520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82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Performance attribution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307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37" y="863911"/>
            <a:ext cx="6142682" cy="528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1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Volatility risk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6" descr="alpha_asi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5882" r="4706" b="6274"/>
          <a:stretch>
            <a:fillRect/>
          </a:stretch>
        </p:blipFill>
        <p:spPr bwMode="auto">
          <a:xfrm>
            <a:off x="1441723" y="1230178"/>
            <a:ext cx="6460858" cy="482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5619" y="796593"/>
            <a:ext cx="7404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Decomposition of the Vega of an Asian option by strikes and maturities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0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36" y="753341"/>
            <a:ext cx="4306512" cy="5423361"/>
          </a:xfrm>
          <a:prstGeom prst="rect">
            <a:avLst/>
          </a:prstGeom>
        </p:spPr>
      </p:pic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325759" y="365142"/>
            <a:ext cx="8189595" cy="357103"/>
          </a:xfrm>
        </p:spPr>
        <p:txBody>
          <a:bodyPr>
            <a:noAutofit/>
          </a:bodyPr>
          <a:lstStyle/>
          <a:p>
            <a:r>
              <a:rPr lang="en-US" dirty="0" smtClean="0"/>
              <a:t>Interactive document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9" y="758883"/>
            <a:ext cx="4400724" cy="54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6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Missing data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47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54743" y="3593889"/>
            <a:ext cx="838925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7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5086" y="1611672"/>
            <a:ext cx="8514413" cy="205047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CAPM volatility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48</a:t>
            </a:fld>
            <a:endParaRPr lang="en-US" dirty="0">
              <a:solidFill>
                <a:srgbClr val="5252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325759" y="365142"/>
            <a:ext cx="8189595" cy="357103"/>
          </a:xfrm>
        </p:spPr>
        <p:txBody>
          <a:bodyPr>
            <a:noAutofit/>
          </a:bodyPr>
          <a:lstStyle/>
          <a:p>
            <a:r>
              <a:rPr lang="en-US" dirty="0" smtClean="0"/>
              <a:t>Borrowing the skew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8" y="844716"/>
            <a:ext cx="3799111" cy="263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32" y="4028474"/>
            <a:ext cx="5623490" cy="209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32" y="3528350"/>
            <a:ext cx="5623490" cy="5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84" y="4119071"/>
            <a:ext cx="1132001" cy="4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356022" y="844716"/>
                <a:ext cx="4572000" cy="24382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dirty="0">
                    <a:latin typeface="Cambria Math"/>
                  </a:rPr>
                  <a:t>Decomposition equity risk of </a:t>
                </a:r>
                <a:r>
                  <a:rPr lang="en-US" dirty="0">
                    <a:solidFill>
                      <a:schemeClr val="accent3"/>
                    </a:solidFill>
                    <a:latin typeface="Cambria Math"/>
                  </a:rPr>
                  <a:t>systematic (market) risk</a:t>
                </a:r>
                <a:r>
                  <a:rPr lang="en-US" dirty="0">
                    <a:latin typeface="Cambria Math"/>
                  </a:rPr>
                  <a:t> and </a:t>
                </a:r>
                <a:r>
                  <a:rPr lang="en-US" dirty="0">
                    <a:solidFill>
                      <a:schemeClr val="accent3"/>
                    </a:solidFill>
                    <a:latin typeface="Cambria Math"/>
                  </a:rPr>
                  <a:t>idiosyncratic risk</a:t>
                </a:r>
              </a:p>
              <a:p>
                <a:pPr algn="ctr">
                  <a:spcBef>
                    <a:spcPts val="600"/>
                  </a:spcBef>
                  <a:spcAft>
                    <a:spcPts val="24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𝛽</m:t>
                    </m:r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+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     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𝜖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=0,  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𝐶𝑜𝑣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  <a:ea typeface="Cambria Math"/>
                          </a:rPr>
                          <m:t>, 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𝜖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=0</m:t>
                    </m:r>
                  </m:oMath>
                </a14:m>
                <a:r>
                  <a:rPr lang="en-US" dirty="0"/>
                  <a:t>    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(CAPM)</a:t>
                </a:r>
              </a:p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𝐹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𝛽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022" y="844716"/>
                <a:ext cx="4572000" cy="2438232"/>
              </a:xfrm>
              <a:prstGeom prst="rect">
                <a:avLst/>
              </a:prstGeom>
              <a:blipFill rotWithShape="1">
                <a:blip r:embed="rId9"/>
                <a:stretch>
                  <a:fillRect l="-1200" t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3858" y="3577756"/>
                <a:ext cx="3215690" cy="2616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probability distribution of the index </a:t>
                </a: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can be extracted from the option prices of the index </a:t>
                </a: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probability density function (PDF) of the stock </a:t>
                </a: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is the convolution of the (scaled) PDF of </a:t>
                </a: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  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PDF of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</a:rPr>
                      <m:t>𝜀</m:t>
                    </m:r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Only need to estimate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3"/>
                        </a:solidFill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r>
                  <a:rPr lang="en-US" sz="1600" dirty="0">
                    <a:solidFill>
                      <a:schemeClr val="accent3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3"/>
                        </a:solidFill>
                        <a:latin typeface="Cambria Math"/>
                        <a:ea typeface="Cambria Math"/>
                      </a:rPr>
                      <m:t>𝜖</m:t>
                    </m:r>
                  </m:oMath>
                </a14:m>
                <a:endParaRPr lang="en-US" sz="1600" dirty="0">
                  <a:solidFill>
                    <a:schemeClr val="accent3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58" y="3577756"/>
                <a:ext cx="3215690" cy="2616101"/>
              </a:xfrm>
              <a:prstGeom prst="rect">
                <a:avLst/>
              </a:prstGeom>
              <a:blipFill rotWithShape="1">
                <a:blip r:embed="rId10"/>
                <a:stretch>
                  <a:fillRect l="-568" t="-932" r="-1894" b="-1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58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48" y="92149"/>
            <a:ext cx="7847137" cy="627380"/>
          </a:xfrm>
        </p:spPr>
        <p:txBody>
          <a:bodyPr/>
          <a:lstStyle/>
          <a:p>
            <a:r>
              <a:rPr lang="en-US" dirty="0" err="1" smtClean="0"/>
              <a:t>SKews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5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03" y="761844"/>
            <a:ext cx="8191044" cy="545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67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5086" y="1611672"/>
            <a:ext cx="8514413" cy="205047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Break-even volatility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50</a:t>
            </a:fld>
            <a:endParaRPr lang="en-US" dirty="0">
              <a:solidFill>
                <a:srgbClr val="5252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483" y="-400203"/>
            <a:ext cx="7488832" cy="1154097"/>
          </a:xfrm>
        </p:spPr>
        <p:txBody>
          <a:bodyPr>
            <a:normAutofit/>
          </a:bodyPr>
          <a:lstStyle/>
          <a:p>
            <a:r>
              <a:rPr lang="en-US" dirty="0"/>
              <a:t>BEV2 – Gamma Weighted Average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628800"/>
                <a:ext cx="8229600" cy="4449763"/>
              </a:xfrm>
            </p:spPr>
            <p:txBody>
              <a:bodyPr>
                <a:normAutofit fontScale="25000" lnSpcReduction="20000"/>
              </a:bodyPr>
              <a:lstStyle/>
              <a:p>
                <a:r>
                  <a:rPr lang="en-US" sz="7000" dirty="0" smtClean="0">
                    <a:latin typeface="+mj-lt"/>
                    <a:ea typeface="+mj-ea"/>
                    <a:cs typeface="+mj-cs"/>
                  </a:rPr>
                  <a:t>P&amp;L from the continuously delta hedged option  is given by                       </a:t>
                </a:r>
                <a:r>
                  <a:rPr lang="en-US" sz="7000" dirty="0" smtClean="0">
                    <a:latin typeface="+mj-lt"/>
                    <a:ea typeface="+mj-ea"/>
                    <a:cs typeface="+mj-cs"/>
                  </a:rPr>
                  <a:t>  where </a:t>
                </a:r>
                <a14:m>
                  <m:oMath xmlns:m="http://schemas.openxmlformats.org/officeDocument/2006/math">
                    <m:r>
                      <a:rPr lang="en-US" sz="7000">
                        <a:latin typeface="Cambria Math"/>
                        <a:ea typeface="+mj-ea"/>
                        <a:cs typeface="+mj-cs"/>
                      </a:rPr>
                      <m:t>𝜎</m:t>
                    </m:r>
                    <m:r>
                      <m:rPr>
                        <m:sty m:val="p"/>
                      </m:rPr>
                      <a:rPr lang="en-US" sz="7000" b="0" i="0" baseline="-25000" smtClean="0">
                        <a:latin typeface="Cambria Math"/>
                        <a:ea typeface="+mj-ea"/>
                        <a:cs typeface="+mj-cs"/>
                      </a:rPr>
                      <m:t>t</m:t>
                    </m:r>
                  </m:oMath>
                </a14:m>
                <a:r>
                  <a:rPr lang="en-US" sz="7000" dirty="0" smtClean="0">
                    <a:latin typeface="+mj-lt"/>
                    <a:ea typeface="+mj-ea"/>
                    <a:cs typeface="+mj-cs"/>
                  </a:rPr>
                  <a:t>   </a:t>
                </a:r>
                <a:r>
                  <a:rPr lang="en-US" sz="7000" dirty="0">
                    <a:latin typeface="+mj-lt"/>
                    <a:ea typeface="+mj-ea"/>
                    <a:cs typeface="+mj-cs"/>
                  </a:rPr>
                  <a:t>is </a:t>
                </a:r>
                <a:r>
                  <a:rPr lang="en-US" sz="7000" dirty="0" smtClean="0">
                    <a:latin typeface="+mj-lt"/>
                    <a:ea typeface="+mj-ea"/>
                    <a:cs typeface="+mj-cs"/>
                  </a:rPr>
                  <a:t>the </a:t>
                </a:r>
                <a:r>
                  <a:rPr lang="en-US" sz="7000" dirty="0">
                    <a:latin typeface="+mj-lt"/>
                    <a:ea typeface="+mj-ea"/>
                    <a:cs typeface="+mj-cs"/>
                  </a:rPr>
                  <a:t>instantaneous realized </a:t>
                </a:r>
                <a:r>
                  <a:rPr lang="en-US" sz="7000" dirty="0" smtClean="0">
                    <a:latin typeface="+mj-lt"/>
                    <a:ea typeface="+mj-ea"/>
                    <a:cs typeface="+mj-cs"/>
                  </a:rPr>
                  <a:t>volatility at </a:t>
                </a:r>
                <a:r>
                  <a:rPr lang="en-US" sz="7000" dirty="0">
                    <a:latin typeface="+mj-lt"/>
                    <a:ea typeface="+mj-ea"/>
                    <a:cs typeface="+mj-cs"/>
                  </a:rPr>
                  <a:t>time t</a:t>
                </a:r>
              </a:p>
              <a:p>
                <a:endParaRPr lang="en-US" sz="7000" dirty="0">
                  <a:latin typeface="+mj-lt"/>
                  <a:ea typeface="+mj-ea"/>
                  <a:cs typeface="+mj-cs"/>
                </a:endParaRPr>
              </a:p>
              <a:p>
                <a:r>
                  <a:rPr lang="en-US" sz="7000" dirty="0">
                    <a:latin typeface="+mj-lt"/>
                    <a:ea typeface="+mj-ea"/>
                    <a:cs typeface="+mj-cs"/>
                  </a:rPr>
                  <a:t>So we need to solve for </a:t>
                </a:r>
                <a14:m>
                  <m:oMath xmlns:m="http://schemas.openxmlformats.org/officeDocument/2006/math">
                    <m:r>
                      <a:rPr lang="en-US" sz="7000">
                        <a:latin typeface="Cambria Math"/>
                        <a:ea typeface="+mj-ea"/>
                        <a:cs typeface="+mj-cs"/>
                      </a:rPr>
                      <m:t>𝜎</m:t>
                    </m:r>
                  </m:oMath>
                </a14:m>
                <a:r>
                  <a:rPr lang="en-US" sz="7000" dirty="0">
                    <a:latin typeface="+mj-lt"/>
                    <a:ea typeface="+mj-ea"/>
                    <a:cs typeface="+mj-cs"/>
                  </a:rPr>
                  <a:t>* in the below equation – </a:t>
                </a:r>
              </a:p>
              <a:p>
                <a:endParaRPr lang="en-US" sz="7000" dirty="0">
                  <a:latin typeface="+mj-lt"/>
                  <a:ea typeface="+mj-ea"/>
                  <a:cs typeface="+mj-cs"/>
                </a:endParaRPr>
              </a:p>
              <a:p>
                <a:endParaRPr lang="en-US" sz="7000" dirty="0" smtClean="0">
                  <a:latin typeface="Cambria Math"/>
                  <a:ea typeface="+mj-ea"/>
                  <a:cs typeface="+mj-cs"/>
                </a:endParaRPr>
              </a:p>
              <a:p>
                <a:endParaRPr lang="en-US" sz="7000" dirty="0">
                  <a:latin typeface="Cambria Math"/>
                  <a:ea typeface="+mj-ea"/>
                  <a:cs typeface="+mj-cs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7000" dirty="0">
                        <a:latin typeface="Cambria Math"/>
                        <a:ea typeface="+mj-ea"/>
                        <a:cs typeface="+mj-cs"/>
                      </a:rPr>
                      <m:t>Γ</m:t>
                    </m:r>
                    <m:r>
                      <a:rPr lang="en-US" sz="7000" baseline="-25000" dirty="0" err="1">
                        <a:latin typeface="Cambria Math"/>
                        <a:ea typeface="+mj-ea"/>
                        <a:cs typeface="+mj-cs"/>
                      </a:rPr>
                      <m:t>𝑖</m:t>
                    </m:r>
                  </m:oMath>
                </a14:m>
                <a:r>
                  <a:rPr lang="en-US" sz="7000" dirty="0">
                    <a:latin typeface="+mj-lt"/>
                    <a:ea typeface="+mj-ea"/>
                    <a:cs typeface="+mj-cs"/>
                  </a:rPr>
                  <a:t> in the above equation is a function of σ (hence </a:t>
                </a:r>
                <a:r>
                  <a:rPr lang="en-US" sz="7000" dirty="0" smtClean="0">
                    <a:latin typeface="+mj-lt"/>
                    <a:ea typeface="+mj-ea"/>
                    <a:cs typeface="+mj-cs"/>
                  </a:rPr>
                  <a:t>need to </a:t>
                </a:r>
                <a:r>
                  <a:rPr lang="en-US" sz="6900" dirty="0" smtClean="0">
                    <a:latin typeface="+mj-lt"/>
                    <a:ea typeface="+mj-ea"/>
                    <a:cs typeface="+mj-cs"/>
                  </a:rPr>
                  <a:t>solve </a:t>
                </a:r>
                <a:r>
                  <a:rPr lang="en-US" sz="6900" dirty="0">
                    <a:latin typeface="+mj-lt"/>
                    <a:ea typeface="+mj-ea"/>
                    <a:cs typeface="+mj-cs"/>
                  </a:rPr>
                  <a:t>it iteratively)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628800"/>
                <a:ext cx="8229600" cy="4449763"/>
              </a:xfrm>
              <a:blipFill rotWithShape="1"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F:\toronto_cboe_bbg\eq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87" y="3666344"/>
            <a:ext cx="30765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toronto_cboe_bbg\gamma_pn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824" y="1624747"/>
            <a:ext cx="199072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74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76" y="-462921"/>
            <a:ext cx="7315200" cy="1154097"/>
          </a:xfrm>
        </p:spPr>
        <p:txBody>
          <a:bodyPr/>
          <a:lstStyle/>
          <a:p>
            <a:r>
              <a:rPr lang="en-US" dirty="0" smtClean="0"/>
              <a:t>Break Even </a:t>
            </a:r>
            <a:r>
              <a:rPr lang="en-US" dirty="0" err="1" smtClean="0"/>
              <a:t>vol</a:t>
            </a:r>
            <a:r>
              <a:rPr lang="en-US" dirty="0" smtClean="0"/>
              <a:t> </a:t>
            </a:r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56" y="3185685"/>
            <a:ext cx="5715000" cy="299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6456" y="1340768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BEV </a:t>
            </a:r>
            <a:r>
              <a:rPr lang="en-US" sz="2400" dirty="0"/>
              <a:t>for one strike is linked to </a:t>
            </a:r>
            <a:endParaRPr lang="en-US" sz="24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quadratic average of the returns (vertical peaks) </a:t>
            </a:r>
            <a:endParaRPr lang="en-US" sz="24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weighted </a:t>
            </a:r>
            <a:r>
              <a:rPr lang="en-US" sz="2400" dirty="0"/>
              <a:t>by the gamma of the option (surface with the grid) corresponding to that strike.</a:t>
            </a:r>
          </a:p>
        </p:txBody>
      </p:sp>
    </p:spTree>
    <p:extLst>
      <p:ext uri="{BB962C8B-B14F-4D97-AF65-F5344CB8AC3E}">
        <p14:creationId xmlns:p14="http://schemas.microsoft.com/office/powerpoint/2010/main" val="22022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414767"/>
            <a:ext cx="7315200" cy="1154097"/>
          </a:xfrm>
        </p:spPr>
        <p:txBody>
          <a:bodyPr/>
          <a:lstStyle/>
          <a:p>
            <a:r>
              <a:rPr lang="en-US" dirty="0"/>
              <a:t>Break Even </a:t>
            </a:r>
            <a:r>
              <a:rPr lang="en-US" dirty="0" err="1"/>
              <a:t>vol</a:t>
            </a:r>
            <a:r>
              <a:rPr lang="en-US" dirty="0"/>
              <a:t>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7770" y="1312087"/>
            <a:ext cx="8229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We can perform the same operation on a set of windows to get a more complete and accurate </a:t>
            </a:r>
            <a:r>
              <a:rPr lang="en-US" sz="2400" dirty="0" smtClean="0"/>
              <a:t>picture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2" descr="square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637845"/>
            <a:ext cx="6404057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1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71" y="-454969"/>
            <a:ext cx="7315200" cy="1154097"/>
          </a:xfrm>
        </p:spPr>
        <p:txBody>
          <a:bodyPr/>
          <a:lstStyle/>
          <a:p>
            <a:r>
              <a:rPr lang="en-US" dirty="0" smtClean="0"/>
              <a:t>BEV-Time Window Aggregation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739" y="932953"/>
            <a:ext cx="83820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Procedures described for a single time window(S</a:t>
            </a:r>
            <a:r>
              <a:rPr lang="en-US" baseline="-25000" dirty="0" smtClean="0"/>
              <a:t>i</a:t>
            </a:r>
            <a:r>
              <a:rPr lang="en-US" dirty="0" smtClean="0"/>
              <a:t> to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i+D</a:t>
            </a:r>
            <a:r>
              <a:rPr lang="en-US" dirty="0" smtClean="0"/>
              <a:t> where D is time to maturity in days)</a:t>
            </a:r>
          </a:p>
          <a:p>
            <a:r>
              <a:rPr lang="en-US" dirty="0" smtClean="0"/>
              <a:t>For different time series windows we may get substantially </a:t>
            </a:r>
            <a:r>
              <a:rPr lang="en-US" sz="2800" dirty="0" smtClean="0"/>
              <a:t>different results</a:t>
            </a:r>
          </a:p>
          <a:p>
            <a:endParaRPr lang="en-US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68" y="3045350"/>
            <a:ext cx="3733800" cy="287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59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elections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55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54743" y="3593889"/>
            <a:ext cx="838925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8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 err="1" smtClean="0"/>
              <a:t>brexit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6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Currency option markets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57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600" y="965248"/>
            <a:ext cx="8092800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The currency </a:t>
            </a:r>
            <a:r>
              <a:rPr lang="en-US" sz="2000" dirty="0">
                <a:latin typeface="Calibri" panose="020F0502020204030204" pitchFamily="34" charset="0"/>
              </a:rPr>
              <a:t>option markets have seen dramatic changes in the past few months due to the UK’s EU </a:t>
            </a:r>
            <a:r>
              <a:rPr lang="en-US" sz="2000" dirty="0" smtClean="0">
                <a:latin typeface="Calibri" panose="020F0502020204030204" pitchFamily="34" charset="0"/>
              </a:rPr>
              <a:t>referendum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As a complement to what the polls say, we can listen to the currency option market to understand what market participants are thinking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1" y="2517115"/>
            <a:ext cx="4242815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4600"/>
            <a:ext cx="424281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Risk neutral density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58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8" y="2652396"/>
            <a:ext cx="7511664" cy="3569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600" y="993600"/>
            <a:ext cx="8092800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Risk neutral probabilities are probabilities of future values of the underlying asset in the “risk-neutral measure”</a:t>
            </a:r>
            <a:endParaRPr lang="en-US" sz="16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Risk </a:t>
            </a:r>
            <a:r>
              <a:rPr lang="en-US" sz="2000" dirty="0">
                <a:latin typeface="Calibri" panose="020F0502020204030204" pitchFamily="34" charset="0"/>
              </a:rPr>
              <a:t>neutral probabilities </a:t>
            </a:r>
            <a:r>
              <a:rPr lang="en-US" sz="2000" dirty="0" smtClean="0">
                <a:latin typeface="Calibri" panose="020F0502020204030204" pitchFamily="34" charset="0"/>
              </a:rPr>
              <a:t>can be extracted from the market prices of options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42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Pre and post referendum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59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600" y="923730"/>
            <a:ext cx="71568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Dramatic change of implied skew before and after the referendum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What is expected to happen on June 23, 2016?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85" y="2482015"/>
            <a:ext cx="7665630" cy="373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3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48" y="92149"/>
            <a:ext cx="7847137" cy="627380"/>
          </a:xfrm>
        </p:spPr>
        <p:txBody>
          <a:bodyPr/>
          <a:lstStyle/>
          <a:p>
            <a:r>
              <a:rPr lang="en-US" dirty="0" smtClean="0"/>
              <a:t>Cumulative variance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6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2050" name="Picture 2" descr="Q:\bruno\Conferences 2017\NY\Gatheral 60\totalvar_jpm_201604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44" y="868591"/>
            <a:ext cx="5677232" cy="530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18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Binary outcome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60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600" y="2577600"/>
            <a:ext cx="154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anose="020F0502020204030204" pitchFamily="34" charset="0"/>
              </a:rPr>
              <a:t>Binary Outcome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4400" y="950400"/>
            <a:ext cx="30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3"/>
                </a:solidFill>
                <a:latin typeface="Calibri" panose="020F0502020204030204" pitchFamily="34" charset="0"/>
              </a:rPr>
              <a:t>Brexit</a:t>
            </a:r>
            <a:endParaRPr lang="en-US" sz="2400" b="1" dirty="0" smtClean="0">
              <a:solidFill>
                <a:schemeClr val="accent3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EURGBP expected to increase</a:t>
            </a:r>
          </a:p>
          <a:p>
            <a:r>
              <a:rPr lang="en-US" sz="1600" dirty="0" smtClean="0">
                <a:latin typeface="Calibri" panose="020F0502020204030204" pitchFamily="34" charset="0"/>
              </a:rPr>
              <a:t>More volatile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4400" y="3628800"/>
            <a:ext cx="295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3"/>
                </a:solidFill>
                <a:latin typeface="Calibri" panose="020F0502020204030204" pitchFamily="34" charset="0"/>
              </a:rPr>
              <a:t>Bremain</a:t>
            </a:r>
            <a:endParaRPr lang="en-US" sz="2400" b="1" dirty="0" smtClean="0">
              <a:solidFill>
                <a:schemeClr val="accent3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EURGBP expected to drop</a:t>
            </a:r>
          </a:p>
          <a:p>
            <a:r>
              <a:rPr lang="en-US" sz="1600" dirty="0" smtClean="0">
                <a:latin typeface="Calibri" panose="020F0502020204030204" pitchFamily="34" charset="0"/>
              </a:rPr>
              <a:t>Less volatile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728000" y="1908000"/>
            <a:ext cx="496800" cy="6912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753200" y="3531707"/>
            <a:ext cx="489600" cy="702231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621" y="1856987"/>
            <a:ext cx="1545076" cy="1645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00" y="4571726"/>
            <a:ext cx="1545076" cy="1645920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4500000" y="2982652"/>
            <a:ext cx="936000" cy="437347"/>
          </a:xfrm>
          <a:prstGeom prst="rightArrow">
            <a:avLst>
              <a:gd name="adj1" fmla="val 49685"/>
              <a:gd name="adj2" fmla="val 59031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2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1629838"/>
            <a:ext cx="3396579" cy="33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8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Calibration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61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" y="3429000"/>
            <a:ext cx="2594594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01" y="3429000"/>
            <a:ext cx="259459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10" y="3426887"/>
            <a:ext cx="2781407" cy="2743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88194" y="4305600"/>
            <a:ext cx="458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libri" panose="020F0502020204030204" pitchFamily="34" charset="0"/>
              </a:rPr>
              <a:t>+</a:t>
            </a:r>
            <a:endParaRPr lang="en-US" sz="4800" b="1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83200" y="4334400"/>
            <a:ext cx="4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Calibri" panose="020F0502020204030204" pitchFamily="34" charset="0"/>
              </a:rPr>
              <a:t>=</a:t>
            </a:r>
            <a:endParaRPr lang="en-US" sz="48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800" y="1152000"/>
            <a:ext cx="8200800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The parameters of the bimodal Gaussian distribution are calibrated to be consistent with the market observations of pre- and post-referendum  densities</a:t>
            </a:r>
            <a:endParaRPr lang="en-US" sz="20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The probabilities of </a:t>
            </a:r>
            <a:r>
              <a:rPr lang="en-US" sz="2000" dirty="0" err="1" smtClean="0">
                <a:latin typeface="Calibri" panose="020F0502020204030204" pitchFamily="34" charset="0"/>
              </a:rPr>
              <a:t>Brexit</a:t>
            </a:r>
            <a:r>
              <a:rPr lang="en-US" sz="2000" dirty="0" smtClean="0">
                <a:latin typeface="Calibri" panose="020F0502020204030204" pitchFamily="34" charset="0"/>
              </a:rPr>
              <a:t>/</a:t>
            </a:r>
            <a:r>
              <a:rPr lang="en-US" sz="2000" dirty="0" err="1" smtClean="0">
                <a:latin typeface="Calibri" panose="020F0502020204030204" pitchFamily="34" charset="0"/>
              </a:rPr>
              <a:t>Bremain</a:t>
            </a:r>
            <a:r>
              <a:rPr lang="en-US" sz="2000" dirty="0" smtClean="0">
                <a:latin typeface="Calibri" panose="020F0502020204030204" pitchFamily="34" charset="0"/>
              </a:rPr>
              <a:t>, the expected changes of the exchange rates upon </a:t>
            </a:r>
            <a:r>
              <a:rPr lang="en-US" sz="2000" dirty="0" err="1" smtClean="0">
                <a:latin typeface="Calibri" panose="020F0502020204030204" pitchFamily="34" charset="0"/>
              </a:rPr>
              <a:t>Brexit</a:t>
            </a:r>
            <a:r>
              <a:rPr lang="en-US" sz="2000" dirty="0" smtClean="0">
                <a:latin typeface="Calibri" panose="020F0502020204030204" pitchFamily="34" charset="0"/>
              </a:rPr>
              <a:t>/</a:t>
            </a:r>
            <a:r>
              <a:rPr lang="en-US" sz="2000" dirty="0" err="1" smtClean="0">
                <a:latin typeface="Calibri" panose="020F0502020204030204" pitchFamily="34" charset="0"/>
              </a:rPr>
              <a:t>Bremain</a:t>
            </a:r>
            <a:r>
              <a:rPr lang="en-US" sz="2000" dirty="0" smtClean="0">
                <a:latin typeface="Calibri" panose="020F0502020204030204" pitchFamily="34" charset="0"/>
              </a:rPr>
              <a:t> are derived in a consistent manner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3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extrapolation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62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799" y="1152000"/>
            <a:ext cx="8351163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Plain vanilla options are usually quoted for standard tenors, 1W, 2W, 1M, …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Extrapolate from nearby market expiries to the referendum date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00" y="2515631"/>
            <a:ext cx="4242815" cy="365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9" y="2515631"/>
            <a:ext cx="448321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5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Simulated paths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63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800" y="840300"/>
            <a:ext cx="782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As of May 11, 2016,   Probability of </a:t>
            </a:r>
            <a:r>
              <a:rPr lang="en-US" sz="1400" dirty="0" err="1" smtClean="0">
                <a:latin typeface="Calibri" panose="020F0502020204030204" pitchFamily="34" charset="0"/>
              </a:rPr>
              <a:t>Brexit</a:t>
            </a:r>
            <a:r>
              <a:rPr lang="en-US" sz="1400" dirty="0" smtClean="0">
                <a:latin typeface="Calibri" panose="020F0502020204030204" pitchFamily="34" charset="0"/>
              </a:rPr>
              <a:t> = 20.2%,   Expected Move of USDGBP in case of </a:t>
            </a:r>
            <a:r>
              <a:rPr lang="en-US" sz="1400" dirty="0" err="1" smtClean="0">
                <a:latin typeface="Calibri" panose="020F0502020204030204" pitchFamily="34" charset="0"/>
              </a:rPr>
              <a:t>Brexit</a:t>
            </a:r>
            <a:r>
              <a:rPr lang="en-US" sz="1400" dirty="0" smtClean="0">
                <a:latin typeface="Calibri" panose="020F0502020204030204" pitchFamily="34" charset="0"/>
              </a:rPr>
              <a:t> = 8.42%</a:t>
            </a:r>
            <a:endParaRPr lang="en-US" sz="1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5" y="1193409"/>
            <a:ext cx="7057849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41480" y="1699587"/>
            <a:ext cx="15659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Solid line: </a:t>
            </a:r>
            <a:r>
              <a:rPr lang="en-US" sz="1200" dirty="0" err="1" smtClean="0">
                <a:latin typeface="Calibri" panose="020F0502020204030204" pitchFamily="34" charset="0"/>
              </a:rPr>
              <a:t>Brexit</a:t>
            </a:r>
            <a:endParaRPr lang="en-US" sz="1200" dirty="0" smtClean="0">
              <a:latin typeface="Calibri" panose="020F0502020204030204" pitchFamily="34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</a:rPr>
              <a:t>Dashed line: </a:t>
            </a:r>
            <a:r>
              <a:rPr lang="en-US" sz="1200" dirty="0" err="1" smtClean="0">
                <a:latin typeface="Calibri" panose="020F0502020204030204" pitchFamily="34" charset="0"/>
              </a:rPr>
              <a:t>Bremain</a:t>
            </a:r>
            <a:endParaRPr lang="en-US" sz="1200" dirty="0" smtClean="0">
              <a:latin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</a:rPr>
              <a:t>The exchange rate USDGBP follows local volatility dynamics calibrated to the market, except at June 23, 2016, the rate will experience a jump.</a:t>
            </a:r>
            <a:br>
              <a:rPr lang="en-US" sz="1200" dirty="0" smtClean="0">
                <a:latin typeface="Calibri" panose="020F0502020204030204" pitchFamily="34" charset="0"/>
              </a:rPr>
            </a:br>
            <a:r>
              <a:rPr lang="en-US" sz="1200" dirty="0" smtClean="0">
                <a:latin typeface="Calibri" panose="020F0502020204030204" pitchFamily="34" charset="0"/>
              </a:rPr>
              <a:t/>
            </a:r>
            <a:br>
              <a:rPr lang="en-US" sz="1200" dirty="0" smtClean="0">
                <a:latin typeface="Calibri" panose="020F0502020204030204" pitchFamily="34" charset="0"/>
              </a:rPr>
            </a:br>
            <a:r>
              <a:rPr lang="en-US" sz="1200" dirty="0" smtClean="0">
                <a:latin typeface="Calibri" panose="020F0502020204030204" pitchFamily="34" charset="0"/>
              </a:rPr>
              <a:t>The jump distribution follows bimodal Gaussian model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97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 smtClean="0"/>
              <a:t>US </a:t>
            </a:r>
            <a:r>
              <a:rPr lang="en-US" dirty="0" smtClean="0"/>
              <a:t>ELECTION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78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US ELECTION 2016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65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6931" y="743638"/>
            <a:ext cx="4335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USDMXN Implied Vol Surface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a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s of Oct 13, 2016</a:t>
            </a: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13" y="1051992"/>
            <a:ext cx="5622215" cy="516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35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US ELECTION 2016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66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7354" y="5899761"/>
            <a:ext cx="4335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USDMXN Implied Vol Surface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a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s of Oct 13, 2016</a:t>
            </a: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" y="1848329"/>
            <a:ext cx="517916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14" y="1804110"/>
            <a:ext cx="369410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4833" y="1291570"/>
            <a:ext cx="794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Excess forward variance observed in the period containing the election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8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US ELECTION 2016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67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8872" y="5723262"/>
            <a:ext cx="212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As of Date: Oct 13, 2016</a:t>
            </a: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1255809"/>
            <a:ext cx="48196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45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US ELECTION 2016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68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8" y="1090179"/>
            <a:ext cx="9031630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55639" y="782402"/>
            <a:ext cx="215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As of Date: Oct 13, 2016</a:t>
            </a: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2112" y="3811424"/>
            <a:ext cx="1504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58% chance of Clinton victory</a:t>
            </a:r>
            <a:r>
              <a:rPr lang="en-US" sz="1400" dirty="0" smtClean="0"/>
              <a:t> </a:t>
            </a:r>
            <a:r>
              <a:rPr lang="en-US" sz="1400" dirty="0" err="1" smtClean="0"/>
              <a:t>v.s</a:t>
            </a:r>
            <a:r>
              <a:rPr lang="en-US" sz="1400" dirty="0" smtClean="0"/>
              <a:t>. </a:t>
            </a:r>
            <a:r>
              <a:rPr lang="en-US" sz="1400" dirty="0" smtClean="0">
                <a:solidFill>
                  <a:srgbClr val="FF0000"/>
                </a:solidFill>
              </a:rPr>
              <a:t>42% Trump victory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 smtClean="0"/>
              <a:t>FRENCH </a:t>
            </a:r>
            <a:r>
              <a:rPr lang="en-US" dirty="0" smtClean="0"/>
              <a:t>ELECTION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48" y="92149"/>
            <a:ext cx="7847137" cy="627380"/>
          </a:xfrm>
        </p:spPr>
        <p:txBody>
          <a:bodyPr/>
          <a:lstStyle/>
          <a:p>
            <a:r>
              <a:rPr lang="en-US" dirty="0" smtClean="0"/>
              <a:t>Central object: Implied </a:t>
            </a:r>
            <a:r>
              <a:rPr lang="en-US" dirty="0" smtClean="0"/>
              <a:t>Vol </a:t>
            </a:r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7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57" y="1101920"/>
            <a:ext cx="4745024" cy="30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023" y="1411042"/>
            <a:ext cx="5428836" cy="502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67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French Election 2017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70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64" y="741825"/>
            <a:ext cx="537304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8909" y="5364000"/>
            <a:ext cx="22610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bg2"/>
                </a:solidFill>
              </a:rPr>
              <a:t>Ticker: CAC Index</a:t>
            </a:r>
          </a:p>
          <a:p>
            <a:r>
              <a:rPr lang="en-US" sz="1400" dirty="0" smtClean="0">
                <a:solidFill>
                  <a:schemeClr val="bg2"/>
                </a:solidFill>
              </a:rPr>
              <a:t>As of Date: Mar 8, 2017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209800"/>
            <a:ext cx="514422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5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French Election 2017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71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750" y="5559613"/>
            <a:ext cx="22733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70" y="3476813"/>
            <a:ext cx="301316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20" y="3491213"/>
            <a:ext cx="301316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70" y="733613"/>
            <a:ext cx="301316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20" y="748013"/>
            <a:ext cx="301316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00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French Election 2017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72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8909" y="5608800"/>
            <a:ext cx="22610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bg2"/>
                </a:solidFill>
              </a:rPr>
              <a:t>Ticker: CAC Index</a:t>
            </a:r>
          </a:p>
          <a:p>
            <a:r>
              <a:rPr lang="en-US" sz="1400" dirty="0" smtClean="0">
                <a:solidFill>
                  <a:schemeClr val="bg2"/>
                </a:solidFill>
              </a:rPr>
              <a:t>As of Date: Mar 8, 2017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24" y="741600"/>
            <a:ext cx="537304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182586"/>
            <a:ext cx="514422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8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French Election 2017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73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750" y="5559613"/>
            <a:ext cx="22733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200" y="955066"/>
            <a:ext cx="86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Risk-neutral densities immediately before and after the election (from interpolation)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650" y="1590798"/>
            <a:ext cx="53721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88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French Election 2017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74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162050"/>
            <a:ext cx="65817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1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7" y="241005"/>
            <a:ext cx="8189595" cy="478524"/>
          </a:xfrm>
        </p:spPr>
        <p:txBody>
          <a:bodyPr/>
          <a:lstStyle/>
          <a:p>
            <a:r>
              <a:rPr lang="en-US" sz="3200" dirty="0" smtClean="0"/>
              <a:t>French Election 2017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75</a:t>
            </a:fld>
            <a:endParaRPr lang="en-US">
              <a:solidFill>
                <a:srgbClr val="525252">
                  <a:tint val="75000"/>
                </a:srgbClr>
              </a:solidFill>
            </a:endParaRPr>
          </a:p>
        </p:txBody>
      </p:sp>
      <p:sp>
        <p:nvSpPr>
          <p:cNvPr id="5" name="AutoShape 4" descr="data:image/png;base64,iVBORw0KGgoAAAANSUhEUgAAACEAAAAbCAYAAADyBeakAAAAQ0lEQVRIS2NUUFD4zzDAgHHUEdAYGA0JWFIcDYnRkEAvlkbTxGiaGE0TuCrr0dwxmjtGc8do7iDUmB8tJ0bLCfQ0AgCktiUhUuhUH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18" y="2514600"/>
            <a:ext cx="514422" cy="3905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912366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10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5086" y="1611672"/>
            <a:ext cx="8514413" cy="2050473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Thank you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76</a:t>
            </a:fld>
            <a:endParaRPr lang="en-US" dirty="0">
              <a:solidFill>
                <a:srgbClr val="5252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8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5086" y="1611672"/>
            <a:ext cx="8514413" cy="205047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Tail behavior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402-938C-48F0-9212-F4D69B8E557D}" type="slidenum">
              <a:rPr lang="en-US" smtClean="0">
                <a:solidFill>
                  <a:srgbClr val="525252">
                    <a:tint val="75000"/>
                  </a:srgbClr>
                </a:solidFill>
              </a:rPr>
              <a:pPr/>
              <a:t>8</a:t>
            </a:fld>
            <a:endParaRPr lang="en-US" dirty="0">
              <a:solidFill>
                <a:srgbClr val="5252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1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4624"/>
            <a:ext cx="7993062" cy="694847"/>
          </a:xfrm>
        </p:spPr>
        <p:txBody>
          <a:bodyPr/>
          <a:lstStyle/>
          <a:p>
            <a:r>
              <a:rPr lang="en-US" dirty="0" smtClean="0"/>
              <a:t>Not too fast</a:t>
            </a:r>
            <a:endParaRPr 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873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47580" y="1167301"/>
                <a:ext cx="8280400" cy="496887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000" dirty="0" smtClean="0"/>
                  <a:t>Volatility extrapolation requires attention</a:t>
                </a:r>
              </a:p>
              <a:p>
                <a:pPr>
                  <a:buFontTx/>
                  <a:buNone/>
                </a:pPr>
                <a:endParaRPr lang="en-US" sz="800" dirty="0" smtClean="0"/>
              </a:p>
              <a:p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  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⇒</m:t>
                    </m:r>
                    <m:sSub>
                      <m:sSubPr>
                        <m:ctrlPr>
                          <a:rPr lang="en-US" sz="20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  <a:ea typeface="Cambria Math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</m:e>
                        </m:acc>
                      </m:e>
                    </m:d>
                    <m:r>
                      <a:rPr lang="en-US" sz="2000" b="0" i="1" smtClean="0">
                        <a:latin typeface="Cambria Math"/>
                        <a:ea typeface="Cambria Math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</m:sSub>
                          </m:e>
                        </m:acc>
                      </m:e>
                    </m:d>
                    <m:r>
                      <a:rPr lang="en-US" i="1" smtClean="0"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</m:acc>
                  </m:oMath>
                </a14:m>
                <a:r>
                  <a:rPr lang="en-US" sz="2000" dirty="0" smtClean="0"/>
                  <a:t>     cannot increase too fast</a:t>
                </a:r>
              </a:p>
              <a:p>
                <a:endParaRPr lang="en-US" sz="800" dirty="0" smtClean="0"/>
              </a:p>
              <a:p>
                <a:endParaRPr lang="en-US" sz="800" dirty="0" smtClean="0"/>
              </a:p>
              <a:p>
                <a:endParaRPr lang="en-US" sz="800" dirty="0" smtClean="0"/>
              </a:p>
              <a:p>
                <a:r>
                  <a:rPr lang="en-US" sz="2000" dirty="0" smtClean="0"/>
                  <a:t>Roger Lee’s Moment Formula:</a:t>
                </a:r>
              </a:p>
              <a:p>
                <a:endParaRPr lang="en-US" sz="800" dirty="0" smtClean="0"/>
              </a:p>
              <a:p>
                <a:pPr>
                  <a:buFontTx/>
                  <a:buNone/>
                </a:pPr>
                <a:r>
                  <a:rPr lang="en-US" sz="2000" dirty="0" smtClean="0"/>
                  <a:t>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/>
                              </a:rPr>
                              <m:t>𝐾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 ∞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sup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𝑇</m:t>
                                </m:r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 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𝜎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(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𝐾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)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/>
                                  </a:rPr>
                                  <m:t>ln</m:t>
                                </m:r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⁡(</m:t>
                                </m:r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𝐾</m:t>
                                </m:r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)</m:t>
                                </m:r>
                              </m:den>
                            </m:f>
                            <m:r>
                              <a:rPr lang="en-US" sz="2000" b="0" i="1" smtClean="0">
                                <a:latin typeface="Cambria Math"/>
                              </a:rPr>
                              <m:t>=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𝛽</m:t>
                            </m:r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∈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1, 2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   </m:t>
                            </m:r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𝑤𝑖𝑡h</m:t>
                            </m:r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     </m:t>
                            </m:r>
                            <m:f>
                              <m:fPr>
                                <m:ctrlP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2 </m:t>
                                </m:r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den>
                            </m:f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8</m:t>
                                </m:r>
                              </m:den>
                            </m:f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 −</m:t>
                            </m:r>
                            <m:f>
                              <m:fPr>
                                <m:ctrlP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  <a:ea typeface="Cambria Math"/>
                              </a:rPr>
                              <m:t>sup</m:t>
                            </m:r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⁡{</m:t>
                            </m:r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𝑝</m:t>
                            </m:r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:</m:t>
                            </m:r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1+</m:t>
                                </m:r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&lt;∞}</m:t>
                            </m:r>
                          </m:e>
                        </m:func>
                      </m:e>
                    </m:func>
                  </m:oMath>
                </a14:m>
                <a:endParaRPr lang="en-US" sz="1000" dirty="0" smtClean="0"/>
              </a:p>
              <a:p>
                <a:endParaRPr lang="en-US" sz="1000" dirty="0" smtClean="0"/>
              </a:p>
              <a:p>
                <a:endParaRPr lang="en-US" sz="1000" dirty="0" smtClean="0"/>
              </a:p>
              <a:p>
                <a:pPr>
                  <a:buFontTx/>
                  <a:buNone/>
                </a:pPr>
                <a:r>
                  <a:rPr lang="en-US" sz="2000" dirty="0" smtClean="0"/>
                  <a:t>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𝛽</m:t>
                    </m:r>
                    <m:r>
                      <a:rPr lang="en-US" sz="2000" b="0" i="1" smtClean="0">
                        <a:latin typeface="Cambria Math"/>
                      </a:rPr>
                      <m:t>=0 ⇔</m:t>
                    </m:r>
                  </m:oMath>
                </a14:m>
                <a:r>
                  <a:rPr lang="en-US" sz="2000" dirty="0" smtClean="0"/>
                  <a:t>   every moment of </a:t>
                </a:r>
                <a:r>
                  <a:rPr lang="en-US" sz="2000" i="1" dirty="0" smtClean="0"/>
                  <a:t>S </a:t>
                </a:r>
                <a:r>
                  <a:rPr lang="en-US" sz="2000" dirty="0" smtClean="0"/>
                  <a:t>is finite</a:t>
                </a:r>
                <a:endParaRPr lang="en-US" sz="2000" i="1" dirty="0" smtClean="0"/>
              </a:p>
            </p:txBody>
          </p:sp>
        </mc:Choice>
        <mc:Fallback>
          <p:sp>
            <p:nvSpPr>
              <p:cNvPr id="3687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47580" y="1167301"/>
                <a:ext cx="8280400" cy="4968875"/>
              </a:xfrm>
              <a:blipFill rotWithShape="1">
                <a:blip r:embed="rId2"/>
                <a:stretch>
                  <a:fillRect l="-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475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FFFFFF"/>
      </a:dk1>
      <a:lt1>
        <a:srgbClr val="FFFFFF"/>
      </a:lt1>
      <a:dk2>
        <a:srgbClr val="000000"/>
      </a:dk2>
      <a:lt2>
        <a:srgbClr val="E7E6E6"/>
      </a:lt2>
      <a:accent1>
        <a:srgbClr val="FFDE00"/>
      </a:accent1>
      <a:accent2>
        <a:srgbClr val="00BAE3"/>
      </a:accent2>
      <a:accent3>
        <a:srgbClr val="FF6E21"/>
      </a:accent3>
      <a:accent4>
        <a:srgbClr val="9933CC"/>
      </a:accent4>
      <a:accent5>
        <a:srgbClr val="E0129E"/>
      </a:accent5>
      <a:accent6>
        <a:srgbClr val="00C78C"/>
      </a:accent6>
      <a:hlink>
        <a:srgbClr val="82DE00"/>
      </a:hlink>
      <a:folHlink>
        <a:srgbClr val="0017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19953</TotalTime>
  <Words>1892</Words>
  <Application>Microsoft Office PowerPoint</Application>
  <PresentationFormat>On-screen Show (4:3)</PresentationFormat>
  <Paragraphs>313</Paragraphs>
  <Slides>76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1_Office Theme</vt:lpstr>
      <vt:lpstr>The volatility surface a practitioner’s tools</vt:lpstr>
      <vt:lpstr>What is needed</vt:lpstr>
      <vt:lpstr>The surface</vt:lpstr>
      <vt:lpstr>Option market prices</vt:lpstr>
      <vt:lpstr>SKews</vt:lpstr>
      <vt:lpstr>Cumulative variance</vt:lpstr>
      <vt:lpstr>Central object: Implied Vol Surface</vt:lpstr>
      <vt:lpstr>Tail behavior</vt:lpstr>
      <vt:lpstr>Not too fast</vt:lpstr>
      <vt:lpstr>… but Fast enough</vt:lpstr>
      <vt:lpstr>FX options are quoted in Delta</vt:lpstr>
      <vt:lpstr>FX options are quoted in Delta</vt:lpstr>
      <vt:lpstr>Flat far otm volatility</vt:lpstr>
      <vt:lpstr>Conditional behavior</vt:lpstr>
      <vt:lpstr>“Arbitrage” Portfolio</vt:lpstr>
      <vt:lpstr>Deep otm implied variance can never rise </vt:lpstr>
      <vt:lpstr>long term rate can never fall</vt:lpstr>
      <vt:lpstr>Perpetual bond</vt:lpstr>
      <vt:lpstr>What about long term Variance swap?</vt:lpstr>
      <vt:lpstr>What about long term Variance swap?</vt:lpstr>
      <vt:lpstr>Far otm implied variance can never rise </vt:lpstr>
      <vt:lpstr>High Strike volatility through time</vt:lpstr>
      <vt:lpstr>summary</vt:lpstr>
      <vt:lpstr>Implied vol extrapolation</vt:lpstr>
      <vt:lpstr>earnings</vt:lpstr>
      <vt:lpstr>Earnings and Historical Volatility</vt:lpstr>
      <vt:lpstr>Earnings and Historical Volatility</vt:lpstr>
      <vt:lpstr>Earnings and Historical Volatility</vt:lpstr>
      <vt:lpstr>Forward variance</vt:lpstr>
      <vt:lpstr>Earnings and Implied Volatility</vt:lpstr>
      <vt:lpstr>visualization</vt:lpstr>
      <vt:lpstr>Implied Vol and Local Vol Surfaces</vt:lpstr>
      <vt:lpstr>RN density and fwd variance</vt:lpstr>
      <vt:lpstr>Conditional Vol Surface</vt:lpstr>
      <vt:lpstr>Skew and Density</vt:lpstr>
      <vt:lpstr>ImplIed Vol Surface PCA</vt:lpstr>
      <vt:lpstr>S&amp;P 100 July 2014 - Feb 2015 </vt:lpstr>
      <vt:lpstr>Option volume</vt:lpstr>
      <vt:lpstr>Open interest</vt:lpstr>
      <vt:lpstr>Historical volatility estimation</vt:lpstr>
      <vt:lpstr>The uncertainty of the night</vt:lpstr>
      <vt:lpstr>Option Portfolio</vt:lpstr>
      <vt:lpstr>American exercise frontiers</vt:lpstr>
      <vt:lpstr>Performance attribution</vt:lpstr>
      <vt:lpstr>Volatility risk management</vt:lpstr>
      <vt:lpstr>Interactive document</vt:lpstr>
      <vt:lpstr>Missing data</vt:lpstr>
      <vt:lpstr>CAPM volatility</vt:lpstr>
      <vt:lpstr>Borrowing the skew</vt:lpstr>
      <vt:lpstr>Break-even volatility</vt:lpstr>
      <vt:lpstr>BEV2 – Gamma Weighted Average</vt:lpstr>
      <vt:lpstr>Break Even vol visualization</vt:lpstr>
      <vt:lpstr>Break Even vol visualization</vt:lpstr>
      <vt:lpstr>BEV-Time Window Aggregation</vt:lpstr>
      <vt:lpstr>elections</vt:lpstr>
      <vt:lpstr>brexit</vt:lpstr>
      <vt:lpstr>Currency option markets</vt:lpstr>
      <vt:lpstr>Risk neutral density</vt:lpstr>
      <vt:lpstr>Pre and post referendum</vt:lpstr>
      <vt:lpstr>Binary outcome</vt:lpstr>
      <vt:lpstr>Calibration</vt:lpstr>
      <vt:lpstr>extrapolation</vt:lpstr>
      <vt:lpstr>Simulated paths</vt:lpstr>
      <vt:lpstr>US ELECTION </vt:lpstr>
      <vt:lpstr>US ELECTION 2016</vt:lpstr>
      <vt:lpstr>US ELECTION 2016</vt:lpstr>
      <vt:lpstr>US ELECTION 2016</vt:lpstr>
      <vt:lpstr>US ELECTION 2016</vt:lpstr>
      <vt:lpstr>FRENCH ELECTION </vt:lpstr>
      <vt:lpstr>French Election 2017</vt:lpstr>
      <vt:lpstr>French Election 2017</vt:lpstr>
      <vt:lpstr>French Election 2017</vt:lpstr>
      <vt:lpstr>French Election 2017</vt:lpstr>
      <vt:lpstr>French Election 2017</vt:lpstr>
      <vt:lpstr>French Election 2017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 WILL GO HERE</dc:title>
  <dc:creator>RachelJ</dc:creator>
  <cp:lastModifiedBy>bdupire</cp:lastModifiedBy>
  <cp:revision>157</cp:revision>
  <cp:lastPrinted>2014-12-16T19:29:24Z</cp:lastPrinted>
  <dcterms:created xsi:type="dcterms:W3CDTF">2014-12-12T19:32:55Z</dcterms:created>
  <dcterms:modified xsi:type="dcterms:W3CDTF">2017-10-13T00:32:03Z</dcterms:modified>
</cp:coreProperties>
</file>